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6" r:id="rId1"/>
  </p:sldMasterIdLst>
  <p:notesMasterIdLst>
    <p:notesMasterId r:id="rId67"/>
  </p:notesMasterIdLst>
  <p:handoutMasterIdLst>
    <p:handoutMasterId r:id="rId68"/>
  </p:handoutMasterIdLst>
  <p:sldIdLst>
    <p:sldId id="256" r:id="rId2"/>
    <p:sldId id="722" r:id="rId3"/>
    <p:sldId id="721" r:id="rId4"/>
    <p:sldId id="719" r:id="rId5"/>
    <p:sldId id="723" r:id="rId6"/>
    <p:sldId id="697" r:id="rId7"/>
    <p:sldId id="673" r:id="rId8"/>
    <p:sldId id="674" r:id="rId9"/>
    <p:sldId id="680" r:id="rId10"/>
    <p:sldId id="259" r:id="rId11"/>
    <p:sldId id="260" r:id="rId12"/>
    <p:sldId id="681" r:id="rId13"/>
    <p:sldId id="689" r:id="rId14"/>
    <p:sldId id="281" r:id="rId15"/>
    <p:sldId id="685" r:id="rId16"/>
    <p:sldId id="696" r:id="rId17"/>
    <p:sldId id="690" r:id="rId18"/>
    <p:sldId id="257" r:id="rId19"/>
    <p:sldId id="334" r:id="rId20"/>
    <p:sldId id="698" r:id="rId21"/>
    <p:sldId id="269" r:id="rId22"/>
    <p:sldId id="270" r:id="rId23"/>
    <p:sldId id="313" r:id="rId24"/>
    <p:sldId id="294" r:id="rId25"/>
    <p:sldId id="293" r:id="rId26"/>
    <p:sldId id="271" r:id="rId27"/>
    <p:sldId id="291" r:id="rId28"/>
    <p:sldId id="336" r:id="rId29"/>
    <p:sldId id="319" r:id="rId30"/>
    <p:sldId id="322" r:id="rId31"/>
    <p:sldId id="320" r:id="rId32"/>
    <p:sldId id="321" r:id="rId33"/>
    <p:sldId id="323" r:id="rId34"/>
    <p:sldId id="705" r:id="rId35"/>
    <p:sldId id="725" r:id="rId36"/>
    <p:sldId id="730" r:id="rId37"/>
    <p:sldId id="272" r:id="rId38"/>
    <p:sldId id="326" r:id="rId39"/>
    <p:sldId id="327" r:id="rId40"/>
    <p:sldId id="328" r:id="rId41"/>
    <p:sldId id="729" r:id="rId42"/>
    <p:sldId id="275" r:id="rId43"/>
    <p:sldId id="277" r:id="rId44"/>
    <p:sldId id="278" r:id="rId45"/>
    <p:sldId id="279" r:id="rId46"/>
    <p:sldId id="316" r:id="rId47"/>
    <p:sldId id="726" r:id="rId48"/>
    <p:sldId id="329" r:id="rId49"/>
    <p:sldId id="330" r:id="rId50"/>
    <p:sldId id="296" r:id="rId51"/>
    <p:sldId id="701" r:id="rId52"/>
    <p:sldId id="283" r:id="rId53"/>
    <p:sldId id="699" r:id="rId54"/>
    <p:sldId id="284" r:id="rId55"/>
    <p:sldId id="285" r:id="rId56"/>
    <p:sldId id="332" r:id="rId57"/>
    <p:sldId id="331" r:id="rId58"/>
    <p:sldId id="286" r:id="rId59"/>
    <p:sldId id="333" r:id="rId60"/>
    <p:sldId id="287" r:id="rId61"/>
    <p:sldId id="318" r:id="rId62"/>
    <p:sldId id="727" r:id="rId63"/>
    <p:sldId id="289" r:id="rId64"/>
    <p:sldId id="290" r:id="rId65"/>
    <p:sldId id="325"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4"/>
    <p:restoredTop sz="94681"/>
  </p:normalViewPr>
  <p:slideViewPr>
    <p:cSldViewPr snapToGrid="0" snapToObjects="1">
      <p:cViewPr varScale="1">
        <p:scale>
          <a:sx n="107" d="100"/>
          <a:sy n="107" d="100"/>
        </p:scale>
        <p:origin x="720" y="17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A243618-44B0-6845-9C1C-35F04CA0CEFB}" type="datetimeFigureOut">
              <a:rPr lang="en-US" smtClean="0"/>
              <a:pPr/>
              <a:t>2/24/25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CD01B2C-1EE8-C74A-9F32-5ADC86FC3417}" type="slidenum">
              <a:rPr lang="en-US" smtClean="0"/>
              <a:pPr/>
              <a:t>‹#›</a:t>
            </a:fld>
            <a:endParaRPr lang="en-US"/>
          </a:p>
        </p:txBody>
      </p:sp>
    </p:spTree>
    <p:extLst>
      <p:ext uri="{BB962C8B-B14F-4D97-AF65-F5344CB8AC3E}">
        <p14:creationId xmlns:p14="http://schemas.microsoft.com/office/powerpoint/2010/main" val="176713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C94385-3F96-DB4A-A349-B0687850DE52}" type="datetimeFigureOut">
              <a:rPr lang="en-US" smtClean="0"/>
              <a:pPr/>
              <a:t>2/24/25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519FDA-F345-D94A-8C4B-7829F227FF24}" type="slidenum">
              <a:rPr lang="en-US" smtClean="0"/>
              <a:pPr/>
              <a:t>‹#›</a:t>
            </a:fld>
            <a:endParaRPr lang="en-US"/>
          </a:p>
        </p:txBody>
      </p:sp>
    </p:spTree>
    <p:extLst>
      <p:ext uri="{BB962C8B-B14F-4D97-AF65-F5344CB8AC3E}">
        <p14:creationId xmlns:p14="http://schemas.microsoft.com/office/powerpoint/2010/main" val="38571096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3A0C66-1903-E546-96E6-B2CE97E39921}" type="slidenum">
              <a:rPr lang="en-US" smtClean="0"/>
              <a:pPr/>
              <a:t>9</a:t>
            </a:fld>
            <a:endParaRPr lang="en-US"/>
          </a:p>
        </p:txBody>
      </p:sp>
    </p:spTree>
    <p:extLst>
      <p:ext uri="{BB962C8B-B14F-4D97-AF65-F5344CB8AC3E}">
        <p14:creationId xmlns:p14="http://schemas.microsoft.com/office/powerpoint/2010/main" val="1323844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Any published IQ test is “standardized” on a very large sample of children from many backgrounds.  </a:t>
            </a:r>
          </a:p>
          <a:p>
            <a:r>
              <a:rPr lang="en-US" dirty="0"/>
              <a:t>Average scores are published for each age group.</a:t>
            </a:r>
          </a:p>
          <a:p>
            <a:r>
              <a:rPr lang="en-US" dirty="0"/>
              <a:t>The child receives a raw score for his or her performance.</a:t>
            </a:r>
          </a:p>
          <a:p>
            <a:r>
              <a:rPr lang="en-US" dirty="0"/>
              <a:t>The raw score is compared to the raw score for others of the same age.</a:t>
            </a:r>
          </a:p>
          <a:p>
            <a:r>
              <a:rPr lang="en-US" dirty="0"/>
              <a:t>The child’s IQ score is a measure of how many standard deviations his or her raw score is above or below the average for that age group.</a:t>
            </a:r>
          </a:p>
          <a:p>
            <a:r>
              <a:rPr lang="en-US" dirty="0"/>
              <a:t>E.g., a 4-year-old with a raw score of 56 on a given test may be 1 SD above average for his age and get an IQ score of 115; a 6-year-old with a raw score of 56 may be 1 SD below average for his age and get an IQ score of 85.</a:t>
            </a:r>
          </a:p>
          <a:p>
            <a:endParaRPr lang="en-US" dirty="0"/>
          </a:p>
        </p:txBody>
      </p:sp>
      <p:sp>
        <p:nvSpPr>
          <p:cNvPr id="4" name="Slide Number Placeholder 3"/>
          <p:cNvSpPr>
            <a:spLocks noGrp="1"/>
          </p:cNvSpPr>
          <p:nvPr>
            <p:ph type="sldNum" sz="quarter" idx="10"/>
          </p:nvPr>
        </p:nvSpPr>
        <p:spPr/>
        <p:txBody>
          <a:bodyPr/>
          <a:lstStyle/>
          <a:p>
            <a:fld id="{0F519FDA-F345-D94A-8C4B-7829F227FF24}" type="slidenum">
              <a:rPr lang="en-US" smtClean="0"/>
              <a:pPr/>
              <a:t>45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3A0C66-1903-E546-96E6-B2CE97E39921}" type="slidenum">
              <a:rPr lang="en-US" smtClean="0"/>
              <a:pPr/>
              <a:t>10</a:t>
            </a:fld>
            <a:endParaRPr lang="en-US"/>
          </a:p>
        </p:txBody>
      </p:sp>
    </p:spTree>
    <p:extLst>
      <p:ext uri="{BB962C8B-B14F-4D97-AF65-F5344CB8AC3E}">
        <p14:creationId xmlns:p14="http://schemas.microsoft.com/office/powerpoint/2010/main" val="1445605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Symbolism, Displacement</a:t>
            </a:r>
          </a:p>
          <a:p>
            <a:r>
              <a:rPr lang="en-US" dirty="0"/>
              <a:t>Combinatorial</a:t>
            </a:r>
            <a:r>
              <a:rPr lang="en-US" baseline="0" dirty="0"/>
              <a:t> system – phonemes, morphemes, sentences</a:t>
            </a:r>
            <a:endParaRPr lang="en-US" dirty="0"/>
          </a:p>
        </p:txBody>
      </p:sp>
      <p:sp>
        <p:nvSpPr>
          <p:cNvPr id="4" name="Slide Number Placeholder 3"/>
          <p:cNvSpPr>
            <a:spLocks noGrp="1"/>
          </p:cNvSpPr>
          <p:nvPr>
            <p:ph type="sldNum" sz="quarter" idx="10"/>
          </p:nvPr>
        </p:nvSpPr>
        <p:spPr/>
        <p:txBody>
          <a:bodyPr/>
          <a:lstStyle/>
          <a:p>
            <a:fld id="{E6C6159F-1130-844D-A5DA-5929D5D34B36}" type="slidenum">
              <a:rPr lang="en-US" smtClean="0"/>
              <a:pPr/>
              <a:t>11</a:t>
            </a:fld>
            <a:endParaRPr lang="en-US"/>
          </a:p>
        </p:txBody>
      </p:sp>
    </p:spTree>
    <p:extLst>
      <p:ext uri="{BB962C8B-B14F-4D97-AF65-F5344CB8AC3E}">
        <p14:creationId xmlns:p14="http://schemas.microsoft.com/office/powerpoint/2010/main" val="4117153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3A0C66-1903-E546-96E6-B2CE97E39921}" type="slidenum">
              <a:rPr lang="en-US" smtClean="0"/>
              <a:pPr/>
              <a:t>12</a:t>
            </a:fld>
            <a:endParaRPr lang="en-US"/>
          </a:p>
        </p:txBody>
      </p:sp>
    </p:spTree>
    <p:extLst>
      <p:ext uri="{BB962C8B-B14F-4D97-AF65-F5344CB8AC3E}">
        <p14:creationId xmlns:p14="http://schemas.microsoft.com/office/powerpoint/2010/main" val="585655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3A0C66-1903-E546-96E6-B2CE97E39921}" type="slidenum">
              <a:rPr lang="en-US" smtClean="0"/>
              <a:pPr/>
              <a:t>13</a:t>
            </a:fld>
            <a:endParaRPr lang="en-US"/>
          </a:p>
        </p:txBody>
      </p:sp>
    </p:spTree>
    <p:extLst>
      <p:ext uri="{BB962C8B-B14F-4D97-AF65-F5344CB8AC3E}">
        <p14:creationId xmlns:p14="http://schemas.microsoft.com/office/powerpoint/2010/main" val="3013565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3A0C66-1903-E546-96E6-B2CE97E39921}" type="slidenum">
              <a:rPr lang="en-US" smtClean="0"/>
              <a:pPr/>
              <a:t>14</a:t>
            </a:fld>
            <a:endParaRPr lang="en-US"/>
          </a:p>
        </p:txBody>
      </p:sp>
    </p:spTree>
    <p:extLst>
      <p:ext uri="{BB962C8B-B14F-4D97-AF65-F5344CB8AC3E}">
        <p14:creationId xmlns:p14="http://schemas.microsoft.com/office/powerpoint/2010/main" val="3657034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53A0C66-1903-E546-96E6-B2CE97E39921}" type="slidenum">
              <a:rPr lang="en-US" smtClean="0"/>
              <a:pPr/>
              <a:t>15</a:t>
            </a:fld>
            <a:endParaRPr lang="en-US"/>
          </a:p>
        </p:txBody>
      </p:sp>
    </p:spTree>
    <p:extLst>
      <p:ext uri="{BB962C8B-B14F-4D97-AF65-F5344CB8AC3E}">
        <p14:creationId xmlns:p14="http://schemas.microsoft.com/office/powerpoint/2010/main" val="3081419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err="1"/>
              <a:t>Sameroff</a:t>
            </a:r>
            <a:r>
              <a:rPr lang="en-US" dirty="0"/>
              <a:t>,</a:t>
            </a:r>
            <a:r>
              <a:rPr lang="en-US" baseline="0" dirty="0"/>
              <a:t> 1993</a:t>
            </a:r>
          </a:p>
          <a:p>
            <a:r>
              <a:rPr lang="en-US" baseline="0" dirty="0"/>
              <a:t>Examples of risk factors – head of household unemployed or in low-status occupation, mother very low education, no father in home, large number of stressful events, poor maternal mental health</a:t>
            </a:r>
            <a:endParaRPr lang="en-US" dirty="0"/>
          </a:p>
        </p:txBody>
      </p:sp>
      <p:sp>
        <p:nvSpPr>
          <p:cNvPr id="4" name="Slide Number Placeholder 3"/>
          <p:cNvSpPr>
            <a:spLocks noGrp="1"/>
          </p:cNvSpPr>
          <p:nvPr>
            <p:ph type="sldNum" sz="quarter" idx="10"/>
          </p:nvPr>
        </p:nvSpPr>
        <p:spPr/>
        <p:txBody>
          <a:bodyPr/>
          <a:lstStyle/>
          <a:p>
            <a:fld id="{0F519FDA-F345-D94A-8C4B-7829F227FF24}" type="slidenum">
              <a:rPr lang="en-US" smtClean="0"/>
              <a:pPr/>
              <a:t>26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F519FDA-F345-D94A-8C4B-7829F227FF24}" type="slidenum">
              <a:rPr lang="en-US" smtClean="0"/>
              <a:pPr/>
              <a:t>27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ADE467-6291-7A4A-B286-86EEB1381E46}" type="datetimeFigureOut">
              <a:rPr lang="en-US" smtClean="0"/>
              <a:pPr/>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21FAAC-A7AD-4842-94D6-0AE7BEF2E50F}" type="slidenum">
              <a:rPr lang="en-US" smtClean="0"/>
              <a:pPr/>
              <a:t>‹#›</a:t>
            </a:fld>
            <a:endParaRPr lang="en-US"/>
          </a:p>
        </p:txBody>
      </p:sp>
    </p:spTree>
    <p:extLst>
      <p:ext uri="{BB962C8B-B14F-4D97-AF65-F5344CB8AC3E}">
        <p14:creationId xmlns:p14="http://schemas.microsoft.com/office/powerpoint/2010/main" val="3153261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ADE467-6291-7A4A-B286-86EEB1381E46}" type="datetimeFigureOut">
              <a:rPr lang="en-US" smtClean="0"/>
              <a:pPr/>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21FAAC-A7AD-4842-94D6-0AE7BEF2E50F}" type="slidenum">
              <a:rPr lang="en-US" smtClean="0"/>
              <a:pPr/>
              <a:t>‹#›</a:t>
            </a:fld>
            <a:endParaRPr lang="en-US"/>
          </a:p>
        </p:txBody>
      </p:sp>
    </p:spTree>
    <p:extLst>
      <p:ext uri="{BB962C8B-B14F-4D97-AF65-F5344CB8AC3E}">
        <p14:creationId xmlns:p14="http://schemas.microsoft.com/office/powerpoint/2010/main" val="573418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ADE467-6291-7A4A-B286-86EEB1381E46}" type="datetimeFigureOut">
              <a:rPr lang="en-US" smtClean="0"/>
              <a:pPr/>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21FAAC-A7AD-4842-94D6-0AE7BEF2E50F}" type="slidenum">
              <a:rPr lang="en-US" smtClean="0"/>
              <a:pPr/>
              <a:t>‹#›</a:t>
            </a:fld>
            <a:endParaRPr lang="en-US"/>
          </a:p>
        </p:txBody>
      </p:sp>
    </p:spTree>
    <p:extLst>
      <p:ext uri="{BB962C8B-B14F-4D97-AF65-F5344CB8AC3E}">
        <p14:creationId xmlns:p14="http://schemas.microsoft.com/office/powerpoint/2010/main" val="218981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ADE467-6291-7A4A-B286-86EEB1381E46}" type="datetimeFigureOut">
              <a:rPr lang="en-US" smtClean="0"/>
              <a:pPr/>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21FAAC-A7AD-4842-94D6-0AE7BEF2E50F}" type="slidenum">
              <a:rPr lang="en-US" smtClean="0"/>
              <a:pPr/>
              <a:t>‹#›</a:t>
            </a:fld>
            <a:endParaRPr lang="en-US"/>
          </a:p>
        </p:txBody>
      </p:sp>
    </p:spTree>
    <p:extLst>
      <p:ext uri="{BB962C8B-B14F-4D97-AF65-F5344CB8AC3E}">
        <p14:creationId xmlns:p14="http://schemas.microsoft.com/office/powerpoint/2010/main" val="1213153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637BB6B-EE1B-48FB-8575-0D55C373DE88}" type="datetimeFigureOut">
              <a:rPr lang="en-US" smtClean="0"/>
              <a:pPr/>
              <a:t>2/24/25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a:t>‹#›</a:t>
            </a:fld>
            <a:endParaRPr kumimoji="0" lang="en-US"/>
          </a:p>
        </p:txBody>
      </p:sp>
    </p:spTree>
    <p:extLst>
      <p:ext uri="{BB962C8B-B14F-4D97-AF65-F5344CB8AC3E}">
        <p14:creationId xmlns:p14="http://schemas.microsoft.com/office/powerpoint/2010/main" val="2923504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ADE467-6291-7A4A-B286-86EEB1381E46}" type="datetimeFigureOut">
              <a:rPr lang="en-US" smtClean="0"/>
              <a:pPr/>
              <a:t>2/24/25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21FAAC-A7AD-4842-94D6-0AE7BEF2E50F}" type="slidenum">
              <a:rPr lang="en-US" smtClean="0"/>
              <a:pPr/>
              <a:t>‹#›</a:t>
            </a:fld>
            <a:endParaRPr lang="en-US"/>
          </a:p>
        </p:txBody>
      </p:sp>
    </p:spTree>
    <p:extLst>
      <p:ext uri="{BB962C8B-B14F-4D97-AF65-F5344CB8AC3E}">
        <p14:creationId xmlns:p14="http://schemas.microsoft.com/office/powerpoint/2010/main" val="184618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ADE467-6291-7A4A-B286-86EEB1381E46}" type="datetimeFigureOut">
              <a:rPr lang="en-US" smtClean="0"/>
              <a:pPr/>
              <a:t>2/24/25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21FAAC-A7AD-4842-94D6-0AE7BEF2E50F}" type="slidenum">
              <a:rPr lang="en-US" smtClean="0"/>
              <a:pPr/>
              <a:t>‹#›</a:t>
            </a:fld>
            <a:endParaRPr lang="en-US"/>
          </a:p>
        </p:txBody>
      </p:sp>
    </p:spTree>
    <p:extLst>
      <p:ext uri="{BB962C8B-B14F-4D97-AF65-F5344CB8AC3E}">
        <p14:creationId xmlns:p14="http://schemas.microsoft.com/office/powerpoint/2010/main" val="2991990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ADE467-6291-7A4A-B286-86EEB1381E46}" type="datetimeFigureOut">
              <a:rPr lang="en-US" smtClean="0"/>
              <a:pPr/>
              <a:t>2/24/25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21FAAC-A7AD-4842-94D6-0AE7BEF2E50F}" type="slidenum">
              <a:rPr lang="en-US" smtClean="0"/>
              <a:pPr/>
              <a:t>‹#›</a:t>
            </a:fld>
            <a:endParaRPr lang="en-US"/>
          </a:p>
        </p:txBody>
      </p:sp>
    </p:spTree>
    <p:extLst>
      <p:ext uri="{BB962C8B-B14F-4D97-AF65-F5344CB8AC3E}">
        <p14:creationId xmlns:p14="http://schemas.microsoft.com/office/powerpoint/2010/main" val="1699936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ADE467-6291-7A4A-B286-86EEB1381E46}" type="datetimeFigureOut">
              <a:rPr lang="en-US" smtClean="0"/>
              <a:pPr/>
              <a:t>2/24/25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21FAAC-A7AD-4842-94D6-0AE7BEF2E50F}" type="slidenum">
              <a:rPr lang="en-US" smtClean="0"/>
              <a:pPr/>
              <a:t>‹#›</a:t>
            </a:fld>
            <a:endParaRPr lang="en-US"/>
          </a:p>
        </p:txBody>
      </p:sp>
    </p:spTree>
    <p:extLst>
      <p:ext uri="{BB962C8B-B14F-4D97-AF65-F5344CB8AC3E}">
        <p14:creationId xmlns:p14="http://schemas.microsoft.com/office/powerpoint/2010/main" val="2653380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ADE467-6291-7A4A-B286-86EEB1381E46}" type="datetimeFigureOut">
              <a:rPr lang="en-US" smtClean="0"/>
              <a:pPr/>
              <a:t>2/24/25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21FAAC-A7AD-4842-94D6-0AE7BEF2E50F}" type="slidenum">
              <a:rPr lang="en-US" smtClean="0"/>
              <a:pPr/>
              <a:t>‹#›</a:t>
            </a:fld>
            <a:endParaRPr lang="en-US"/>
          </a:p>
        </p:txBody>
      </p:sp>
    </p:spTree>
    <p:extLst>
      <p:ext uri="{BB962C8B-B14F-4D97-AF65-F5344CB8AC3E}">
        <p14:creationId xmlns:p14="http://schemas.microsoft.com/office/powerpoint/2010/main" val="1593363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ADE467-6291-7A4A-B286-86EEB1381E46}" type="datetimeFigureOut">
              <a:rPr lang="en-US" smtClean="0"/>
              <a:pPr/>
              <a:t>2/24/25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21FAAC-A7AD-4842-94D6-0AE7BEF2E50F}" type="slidenum">
              <a:rPr lang="en-US" smtClean="0"/>
              <a:pPr/>
              <a:t>‹#›</a:t>
            </a:fld>
            <a:endParaRPr lang="en-US"/>
          </a:p>
        </p:txBody>
      </p:sp>
    </p:spTree>
    <p:extLst>
      <p:ext uri="{BB962C8B-B14F-4D97-AF65-F5344CB8AC3E}">
        <p14:creationId xmlns:p14="http://schemas.microsoft.com/office/powerpoint/2010/main" val="2887016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ADE467-6291-7A4A-B286-86EEB1381E46}" type="datetimeFigureOut">
              <a:rPr lang="en-US" smtClean="0"/>
              <a:pPr/>
              <a:t>2/24/25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1FAAC-A7AD-4842-94D6-0AE7BEF2E50F}" type="slidenum">
              <a:rPr lang="en-US" smtClean="0"/>
              <a:pPr/>
              <a:t>‹#›</a:t>
            </a:fld>
            <a:endParaRPr lang="en-US"/>
          </a:p>
        </p:txBody>
      </p:sp>
    </p:spTree>
    <p:extLst>
      <p:ext uri="{BB962C8B-B14F-4D97-AF65-F5344CB8AC3E}">
        <p14:creationId xmlns:p14="http://schemas.microsoft.com/office/powerpoint/2010/main" val="322845352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Thinking, Language, and Intelligence</a:t>
            </a:r>
          </a:p>
        </p:txBody>
      </p:sp>
      <p:sp>
        <p:nvSpPr>
          <p:cNvPr id="3" name="Subtitle 2"/>
          <p:cNvSpPr>
            <a:spLocks noGrp="1"/>
          </p:cNvSpPr>
          <p:nvPr>
            <p:ph type="subTitle" idx="1"/>
          </p:nvPr>
        </p:nvSpPr>
        <p:spPr/>
        <p:txBody>
          <a:bodyPr>
            <a:normAutofit/>
          </a:bodyPr>
          <a:lstStyle/>
          <a:p>
            <a:r>
              <a:rPr lang="en-US" sz="2400" dirty="0"/>
              <a:t>Psych 101-C</a:t>
            </a:r>
          </a:p>
          <a:p>
            <a:r>
              <a:rPr lang="en-US" sz="2400" dirty="0"/>
              <a:t>February 18 and 20,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Characteristics of Language</a:t>
            </a:r>
          </a:p>
        </p:txBody>
      </p:sp>
      <p:sp>
        <p:nvSpPr>
          <p:cNvPr id="3" name="Content Placeholder 2"/>
          <p:cNvSpPr>
            <a:spLocks noGrp="1"/>
          </p:cNvSpPr>
          <p:nvPr>
            <p:ph idx="1"/>
          </p:nvPr>
        </p:nvSpPr>
        <p:spPr/>
        <p:txBody>
          <a:bodyPr>
            <a:normAutofit/>
          </a:bodyPr>
          <a:lstStyle/>
          <a:p>
            <a:r>
              <a:rPr lang="en-US" dirty="0"/>
              <a:t>Communication includes</a:t>
            </a:r>
          </a:p>
          <a:p>
            <a:pPr lvl="1"/>
            <a:r>
              <a:rPr lang="en-US" dirty="0"/>
              <a:t>Gestures</a:t>
            </a:r>
          </a:p>
          <a:p>
            <a:pPr lvl="1"/>
            <a:r>
              <a:rPr lang="en-US" dirty="0"/>
              <a:t>Facial expressions</a:t>
            </a:r>
          </a:p>
          <a:p>
            <a:pPr lvl="1"/>
            <a:r>
              <a:rPr lang="en-US" dirty="0"/>
              <a:t>Language</a:t>
            </a:r>
          </a:p>
          <a:p>
            <a:r>
              <a:rPr lang="en-US" dirty="0"/>
              <a:t>Language is a significant and (probably) uniquely human means of communication.</a:t>
            </a:r>
          </a:p>
          <a:p>
            <a:r>
              <a:rPr lang="en-US" dirty="0"/>
              <a:t>Language involves combining arbitrary symbols in systematic ways that convey meaning.</a:t>
            </a:r>
          </a:p>
          <a:p>
            <a:pPr>
              <a:buNone/>
            </a:pPr>
            <a:endParaRPr lang="en-US" dirty="0"/>
          </a:p>
        </p:txBody>
      </p:sp>
    </p:spTree>
    <p:extLst>
      <p:ext uri="{BB962C8B-B14F-4D97-AF65-F5344CB8AC3E}">
        <p14:creationId xmlns:p14="http://schemas.microsoft.com/office/powerpoint/2010/main" val="2343632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Language</a:t>
            </a:r>
          </a:p>
        </p:txBody>
      </p:sp>
      <p:sp>
        <p:nvSpPr>
          <p:cNvPr id="3" name="Content Placeholder 2"/>
          <p:cNvSpPr>
            <a:spLocks noGrp="1"/>
          </p:cNvSpPr>
          <p:nvPr>
            <p:ph idx="1"/>
          </p:nvPr>
        </p:nvSpPr>
        <p:spPr/>
        <p:txBody>
          <a:bodyPr>
            <a:normAutofit/>
          </a:bodyPr>
          <a:lstStyle/>
          <a:p>
            <a:r>
              <a:rPr lang="en-US" dirty="0"/>
              <a:t>It’s meaningful (semantics).</a:t>
            </a:r>
          </a:p>
          <a:p>
            <a:pPr lvl="1"/>
            <a:r>
              <a:rPr lang="en-US" dirty="0"/>
              <a:t>Displacement</a:t>
            </a:r>
          </a:p>
          <a:p>
            <a:r>
              <a:rPr lang="en-US" dirty="0"/>
              <a:t>It’s rule-governed (grammar/syntax).</a:t>
            </a:r>
          </a:p>
          <a:p>
            <a:r>
              <a:rPr lang="en-US" dirty="0"/>
              <a:t>It’s social (pragmatics).</a:t>
            </a:r>
          </a:p>
          <a:p>
            <a:r>
              <a:rPr lang="en-US" dirty="0"/>
              <a:t>It’s creative/generative.</a:t>
            </a:r>
          </a:p>
          <a:p>
            <a:pPr marL="0" indent="0">
              <a:buNone/>
            </a:pPr>
            <a:endParaRPr lang="en-US" dirty="0"/>
          </a:p>
        </p:txBody>
      </p:sp>
      <p:pic>
        <p:nvPicPr>
          <p:cNvPr id="4" name="Picture 3" descr="telling_secrets-420x0.jpg"/>
          <p:cNvPicPr>
            <a:picLocks noChangeAspect="1"/>
          </p:cNvPicPr>
          <p:nvPr/>
        </p:nvPicPr>
        <p:blipFill>
          <a:blip r:embed="rId3"/>
          <a:stretch>
            <a:fillRect/>
          </a:stretch>
        </p:blipFill>
        <p:spPr>
          <a:xfrm>
            <a:off x="6366388" y="3754937"/>
            <a:ext cx="3844413" cy="2553788"/>
          </a:xfrm>
          <a:prstGeom prst="rect">
            <a:avLst/>
          </a:prstGeom>
        </p:spPr>
      </p:pic>
    </p:spTree>
    <p:extLst>
      <p:ext uri="{BB962C8B-B14F-4D97-AF65-F5344CB8AC3E}">
        <p14:creationId xmlns:p14="http://schemas.microsoft.com/office/powerpoint/2010/main" val="3797329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BC97-E98A-C04A-B691-43112BBF402B}"/>
              </a:ext>
            </a:extLst>
          </p:cNvPr>
          <p:cNvSpPr>
            <a:spLocks noGrp="1"/>
          </p:cNvSpPr>
          <p:nvPr>
            <p:ph type="title"/>
          </p:nvPr>
        </p:nvSpPr>
        <p:spPr/>
        <p:txBody>
          <a:bodyPr>
            <a:normAutofit/>
          </a:bodyPr>
          <a:lstStyle/>
          <a:p>
            <a:r>
              <a:rPr lang="en-US" dirty="0"/>
              <a:t>Theories of Language Acquisition</a:t>
            </a:r>
            <a:br>
              <a:rPr lang="en-US" dirty="0"/>
            </a:br>
            <a:endParaRPr lang="en-US" dirty="0"/>
          </a:p>
        </p:txBody>
      </p:sp>
      <p:sp>
        <p:nvSpPr>
          <p:cNvPr id="3" name="Content Placeholder 2"/>
          <p:cNvSpPr>
            <a:spLocks noGrp="1"/>
          </p:cNvSpPr>
          <p:nvPr>
            <p:ph sz="half" idx="1"/>
          </p:nvPr>
        </p:nvSpPr>
        <p:spPr/>
        <p:txBody>
          <a:bodyPr>
            <a:normAutofit/>
          </a:bodyPr>
          <a:lstStyle/>
          <a:p>
            <a:endParaRPr lang="en-US" dirty="0"/>
          </a:p>
          <a:p>
            <a:r>
              <a:rPr lang="en-US" dirty="0"/>
              <a:t>Behaviorist – Skinner, 1957</a:t>
            </a:r>
          </a:p>
          <a:p>
            <a:pPr lvl="1"/>
            <a:r>
              <a:rPr lang="en-US" dirty="0"/>
              <a:t>Language is learned from the environment through operant conditioning and observation</a:t>
            </a:r>
          </a:p>
          <a:p>
            <a:pPr>
              <a:buNone/>
            </a:pPr>
            <a:endParaRPr lang="en-US" dirty="0"/>
          </a:p>
        </p:txBody>
      </p:sp>
      <p:pic>
        <p:nvPicPr>
          <p:cNvPr id="6" name="Picture 5" descr="dad hugging child.jpg">
            <a:extLst>
              <a:ext uri="{FF2B5EF4-FFF2-40B4-BE49-F238E27FC236}">
                <a16:creationId xmlns:a16="http://schemas.microsoft.com/office/drawing/2014/main" id="{E5C72F0A-AD86-854D-829B-0789592E1CF1}"/>
              </a:ext>
            </a:extLst>
          </p:cNvPr>
          <p:cNvPicPr>
            <a:picLocks noChangeAspect="1"/>
          </p:cNvPicPr>
          <p:nvPr/>
        </p:nvPicPr>
        <p:blipFill>
          <a:blip r:embed="rId3"/>
          <a:stretch>
            <a:fillRect/>
          </a:stretch>
        </p:blipFill>
        <p:spPr>
          <a:xfrm flipH="1">
            <a:off x="7356854" y="2234162"/>
            <a:ext cx="2594668" cy="3892002"/>
          </a:xfrm>
          <a:prstGeom prst="rect">
            <a:avLst/>
          </a:prstGeom>
          <a:ln>
            <a:solidFill>
              <a:schemeClr val="tx1"/>
            </a:solidFill>
          </a:ln>
        </p:spPr>
      </p:pic>
    </p:spTree>
    <p:extLst>
      <p:ext uri="{BB962C8B-B14F-4D97-AF65-F5344CB8AC3E}">
        <p14:creationId xmlns:p14="http://schemas.microsoft.com/office/powerpoint/2010/main" val="3847849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BC97-E98A-C04A-B691-43112BBF402B}"/>
              </a:ext>
            </a:extLst>
          </p:cNvPr>
          <p:cNvSpPr>
            <a:spLocks noGrp="1"/>
          </p:cNvSpPr>
          <p:nvPr>
            <p:ph type="title"/>
          </p:nvPr>
        </p:nvSpPr>
        <p:spPr/>
        <p:txBody>
          <a:bodyPr>
            <a:normAutofit/>
          </a:bodyPr>
          <a:lstStyle/>
          <a:p>
            <a:r>
              <a:rPr lang="en-US" dirty="0"/>
              <a:t>Theories of Language Acquisition</a:t>
            </a:r>
            <a:br>
              <a:rPr lang="en-US" dirty="0"/>
            </a:br>
            <a:endParaRPr lang="en-US" dirty="0"/>
          </a:p>
        </p:txBody>
      </p:sp>
      <p:sp>
        <p:nvSpPr>
          <p:cNvPr id="3" name="Content Placeholder 2"/>
          <p:cNvSpPr>
            <a:spLocks noGrp="1"/>
          </p:cNvSpPr>
          <p:nvPr>
            <p:ph idx="1"/>
          </p:nvPr>
        </p:nvSpPr>
        <p:spPr/>
        <p:txBody>
          <a:bodyPr>
            <a:normAutofit/>
          </a:bodyPr>
          <a:lstStyle/>
          <a:p>
            <a:endParaRPr lang="en-US" dirty="0"/>
          </a:p>
          <a:p>
            <a:r>
              <a:rPr lang="en-US" dirty="0"/>
              <a:t>Behaviorist – Skinner, 1957</a:t>
            </a:r>
          </a:p>
          <a:p>
            <a:r>
              <a:rPr lang="en-US" dirty="0"/>
              <a:t>Nativist/Biological – Chomsky, 1957</a:t>
            </a:r>
          </a:p>
          <a:p>
            <a:pPr lvl="1">
              <a:buNone/>
            </a:pPr>
            <a:r>
              <a:rPr lang="en-US" dirty="0"/>
              <a:t>	Language is learned </a:t>
            </a:r>
          </a:p>
          <a:p>
            <a:pPr lvl="1">
              <a:buNone/>
            </a:pPr>
            <a:r>
              <a:rPr lang="en-US" dirty="0"/>
              <a:t>	through innate biological </a:t>
            </a:r>
          </a:p>
          <a:p>
            <a:pPr lvl="1">
              <a:buNone/>
            </a:pPr>
            <a:r>
              <a:rPr lang="en-US" dirty="0"/>
              <a:t>	structures and </a:t>
            </a:r>
          </a:p>
          <a:p>
            <a:pPr lvl="1">
              <a:buNone/>
            </a:pPr>
            <a:r>
              <a:rPr lang="en-US" dirty="0"/>
              <a:t>	mechanisms.</a:t>
            </a:r>
          </a:p>
          <a:p>
            <a:pPr lvl="1"/>
            <a:endParaRPr lang="en-US" dirty="0"/>
          </a:p>
          <a:p>
            <a:pPr>
              <a:buNone/>
            </a:pPr>
            <a:endParaRPr lang="en-US" dirty="0"/>
          </a:p>
        </p:txBody>
      </p:sp>
      <p:pic>
        <p:nvPicPr>
          <p:cNvPr id="4" name="Picture 3" descr="Brain and Language.jpg"/>
          <p:cNvPicPr>
            <a:picLocks noChangeAspect="1"/>
          </p:cNvPicPr>
          <p:nvPr/>
        </p:nvPicPr>
        <p:blipFill>
          <a:blip r:embed="rId3"/>
          <a:stretch>
            <a:fillRect/>
          </a:stretch>
        </p:blipFill>
        <p:spPr>
          <a:xfrm>
            <a:off x="7065818" y="2134494"/>
            <a:ext cx="3495960" cy="3328155"/>
          </a:xfrm>
          <a:prstGeom prst="rect">
            <a:avLst/>
          </a:prstGeom>
        </p:spPr>
      </p:pic>
    </p:spTree>
    <p:extLst>
      <p:ext uri="{BB962C8B-B14F-4D97-AF65-F5344CB8AC3E}">
        <p14:creationId xmlns:p14="http://schemas.microsoft.com/office/powerpoint/2010/main" val="3167837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7347-2CA0-9D4F-89B1-2FA2F28B87C3}"/>
              </a:ext>
            </a:extLst>
          </p:cNvPr>
          <p:cNvSpPr>
            <a:spLocks noGrp="1"/>
          </p:cNvSpPr>
          <p:nvPr>
            <p:ph type="title"/>
          </p:nvPr>
        </p:nvSpPr>
        <p:spPr/>
        <p:txBody>
          <a:bodyPr>
            <a:normAutofit/>
          </a:bodyPr>
          <a:lstStyle/>
          <a:p>
            <a:r>
              <a:rPr lang="en-US" dirty="0"/>
              <a:t>Theories of Language Acquisition</a:t>
            </a:r>
            <a:br>
              <a:rPr lang="en-US" dirty="0"/>
            </a:br>
            <a:endParaRPr lang="en-US" dirty="0"/>
          </a:p>
        </p:txBody>
      </p:sp>
      <p:sp>
        <p:nvSpPr>
          <p:cNvPr id="3" name="Content Placeholder 2"/>
          <p:cNvSpPr>
            <a:spLocks noGrp="1"/>
          </p:cNvSpPr>
          <p:nvPr>
            <p:ph sz="half" idx="1"/>
          </p:nvPr>
        </p:nvSpPr>
        <p:spPr/>
        <p:txBody>
          <a:bodyPr>
            <a:normAutofit/>
          </a:bodyPr>
          <a:lstStyle/>
          <a:p>
            <a:r>
              <a:rPr lang="en-US" dirty="0"/>
              <a:t>Behaviorist – Skinner, 1957</a:t>
            </a:r>
          </a:p>
          <a:p>
            <a:r>
              <a:rPr lang="en-US" dirty="0" err="1"/>
              <a:t>Nativist</a:t>
            </a:r>
            <a:r>
              <a:rPr lang="en-US" dirty="0"/>
              <a:t> – Chomsky, 1957</a:t>
            </a:r>
          </a:p>
          <a:p>
            <a:r>
              <a:rPr lang="en-US" dirty="0" err="1"/>
              <a:t>Interactionist</a:t>
            </a:r>
            <a:r>
              <a:rPr lang="en-US" dirty="0"/>
              <a:t> – </a:t>
            </a:r>
            <a:r>
              <a:rPr lang="en-US" dirty="0" err="1"/>
              <a:t>Tomasello</a:t>
            </a:r>
            <a:r>
              <a:rPr lang="en-US" dirty="0"/>
              <a:t>, 1995, Bloom &amp; Tinker, 2001</a:t>
            </a:r>
          </a:p>
          <a:p>
            <a:pPr lvl="1">
              <a:buNone/>
            </a:pPr>
            <a:r>
              <a:rPr lang="en-US" dirty="0"/>
              <a:t>	Language is learned through </a:t>
            </a:r>
          </a:p>
          <a:p>
            <a:pPr lvl="1">
              <a:buNone/>
            </a:pPr>
            <a:r>
              <a:rPr lang="en-US" dirty="0"/>
              <a:t>	biological mechanisms, but also </a:t>
            </a:r>
          </a:p>
          <a:p>
            <a:pPr lvl="1">
              <a:buNone/>
            </a:pPr>
            <a:r>
              <a:rPr lang="en-US" dirty="0"/>
              <a:t>	requires and is shaped by </a:t>
            </a:r>
          </a:p>
          <a:p>
            <a:pPr lvl="1">
              <a:buNone/>
            </a:pPr>
            <a:r>
              <a:rPr lang="en-US" dirty="0"/>
              <a:t>	the environment.</a:t>
            </a:r>
          </a:p>
          <a:p>
            <a:pPr>
              <a:buNone/>
            </a:pPr>
            <a:endParaRPr lang="en-US" dirty="0"/>
          </a:p>
        </p:txBody>
      </p:sp>
      <p:pic>
        <p:nvPicPr>
          <p:cNvPr id="5" name="Picture 4" descr="dad hugging child.jpg"/>
          <p:cNvPicPr>
            <a:picLocks noChangeAspect="1"/>
          </p:cNvPicPr>
          <p:nvPr/>
        </p:nvPicPr>
        <p:blipFill>
          <a:blip r:embed="rId3"/>
          <a:stretch>
            <a:fillRect/>
          </a:stretch>
        </p:blipFill>
        <p:spPr>
          <a:xfrm flipH="1">
            <a:off x="6604661" y="1683329"/>
            <a:ext cx="1909947" cy="2864920"/>
          </a:xfrm>
          <a:prstGeom prst="rect">
            <a:avLst/>
          </a:prstGeom>
          <a:ln>
            <a:solidFill>
              <a:schemeClr val="tx1"/>
            </a:solidFill>
          </a:ln>
        </p:spPr>
      </p:pic>
      <p:pic>
        <p:nvPicPr>
          <p:cNvPr id="6" name="Picture 5" descr="Brain and Language.jpg"/>
          <p:cNvPicPr>
            <a:picLocks noChangeAspect="1"/>
          </p:cNvPicPr>
          <p:nvPr/>
        </p:nvPicPr>
        <p:blipFill>
          <a:blip r:embed="rId4"/>
          <a:stretch>
            <a:fillRect/>
          </a:stretch>
        </p:blipFill>
        <p:spPr>
          <a:xfrm>
            <a:off x="8246844" y="3290216"/>
            <a:ext cx="2642926" cy="2516065"/>
          </a:xfrm>
          <a:prstGeom prst="rect">
            <a:avLst/>
          </a:prstGeom>
        </p:spPr>
      </p:pic>
    </p:spTree>
    <p:extLst>
      <p:ext uri="{BB962C8B-B14F-4D97-AF65-F5344CB8AC3E}">
        <p14:creationId xmlns:p14="http://schemas.microsoft.com/office/powerpoint/2010/main" val="3592572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Milestones</a:t>
            </a:r>
          </a:p>
        </p:txBody>
      </p:sp>
      <p:sp>
        <p:nvSpPr>
          <p:cNvPr id="3" name="Content Placeholder 2"/>
          <p:cNvSpPr>
            <a:spLocks noGrp="1"/>
          </p:cNvSpPr>
          <p:nvPr>
            <p:ph idx="1"/>
          </p:nvPr>
        </p:nvSpPr>
        <p:spPr/>
        <p:txBody>
          <a:bodyPr>
            <a:normAutofit/>
          </a:bodyPr>
          <a:lstStyle/>
          <a:p>
            <a:r>
              <a:rPr lang="en-US" dirty="0"/>
              <a:t>Preverbal communication – birth to 12 months</a:t>
            </a:r>
          </a:p>
          <a:p>
            <a:r>
              <a:rPr lang="en-US" dirty="0"/>
              <a:t>First words – 12 months</a:t>
            </a:r>
          </a:p>
          <a:p>
            <a:r>
              <a:rPr lang="en-US" dirty="0"/>
              <a:t>Word combinations – 18 mos. – 3 years</a:t>
            </a:r>
          </a:p>
          <a:p>
            <a:r>
              <a:rPr lang="en-US" dirty="0"/>
              <a:t>Vocabulary spurt – 18 mos. – 2 years</a:t>
            </a:r>
          </a:p>
          <a:p>
            <a:r>
              <a:rPr lang="en-US" dirty="0"/>
              <a:t>Complex language</a:t>
            </a:r>
          </a:p>
          <a:p>
            <a:pPr lvl="1"/>
            <a:r>
              <a:rPr lang="en-US" dirty="0"/>
              <a:t>By age 3, children can use complete sentences and hold conversations.</a:t>
            </a:r>
          </a:p>
          <a:p>
            <a:pPr lvl="1"/>
            <a:r>
              <a:rPr lang="en-US" dirty="0"/>
              <a:t>By age 5, children have mastered most of the grammar of their language.</a:t>
            </a:r>
          </a:p>
          <a:p>
            <a:pPr lvl="1"/>
            <a:r>
              <a:rPr lang="en-US" dirty="0"/>
              <a:t>Continue to grow in vocabulary</a:t>
            </a:r>
          </a:p>
          <a:p>
            <a:pPr lvl="1"/>
            <a:r>
              <a:rPr lang="en-US" dirty="0"/>
              <a:t>Continue to learn a few aspects of grammar (e.g., passive voice in English)</a:t>
            </a:r>
          </a:p>
        </p:txBody>
      </p:sp>
      <p:pic>
        <p:nvPicPr>
          <p:cNvPr id="5" name="Picture 4">
            <a:extLst>
              <a:ext uri="{FF2B5EF4-FFF2-40B4-BE49-F238E27FC236}">
                <a16:creationId xmlns:a16="http://schemas.microsoft.com/office/drawing/2014/main" id="{55F46863-CD48-4640-9D3E-F173695180DB}"/>
              </a:ext>
            </a:extLst>
          </p:cNvPr>
          <p:cNvPicPr>
            <a:picLocks noChangeAspect="1"/>
          </p:cNvPicPr>
          <p:nvPr/>
        </p:nvPicPr>
        <p:blipFill>
          <a:blip r:embed="rId3"/>
          <a:stretch>
            <a:fillRect/>
          </a:stretch>
        </p:blipFill>
        <p:spPr>
          <a:xfrm>
            <a:off x="9021083" y="159453"/>
            <a:ext cx="3101617" cy="1736906"/>
          </a:xfrm>
          <a:prstGeom prst="rect">
            <a:avLst/>
          </a:prstGeom>
          <a:ln>
            <a:solidFill>
              <a:schemeClr val="tx1"/>
            </a:solidFill>
          </a:ln>
        </p:spPr>
      </p:pic>
      <p:pic>
        <p:nvPicPr>
          <p:cNvPr id="4" name="Picture 3" descr="BabyPointingInMansArms.gif">
            <a:extLst>
              <a:ext uri="{FF2B5EF4-FFF2-40B4-BE49-F238E27FC236}">
                <a16:creationId xmlns:a16="http://schemas.microsoft.com/office/drawing/2014/main" id="{F1067C7E-41C4-094B-95D9-B3E3820796E2}"/>
              </a:ext>
            </a:extLst>
          </p:cNvPr>
          <p:cNvPicPr>
            <a:picLocks noChangeAspect="1"/>
          </p:cNvPicPr>
          <p:nvPr/>
        </p:nvPicPr>
        <p:blipFill>
          <a:blip r:embed="rId4"/>
          <a:stretch>
            <a:fillRect/>
          </a:stretch>
        </p:blipFill>
        <p:spPr>
          <a:xfrm>
            <a:off x="8049367" y="1436915"/>
            <a:ext cx="1740616" cy="2245396"/>
          </a:xfrm>
          <a:prstGeom prst="rect">
            <a:avLst/>
          </a:prstGeom>
          <a:ln>
            <a:solidFill>
              <a:schemeClr val="tx1"/>
            </a:solidFill>
          </a:ln>
        </p:spPr>
      </p:pic>
    </p:spTree>
    <p:extLst>
      <p:ext uri="{BB962C8B-B14F-4D97-AF65-F5344CB8AC3E}">
        <p14:creationId xmlns:p14="http://schemas.microsoft.com/office/powerpoint/2010/main" val="3766828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Case of Genie</a:t>
            </a:r>
          </a:p>
        </p:txBody>
      </p:sp>
      <p:sp>
        <p:nvSpPr>
          <p:cNvPr id="3" name="Content Placeholder 2"/>
          <p:cNvSpPr>
            <a:spLocks noGrp="1"/>
          </p:cNvSpPr>
          <p:nvPr>
            <p:ph idx="1"/>
          </p:nvPr>
        </p:nvSpPr>
        <p:spPr/>
        <p:txBody>
          <a:bodyPr/>
          <a:lstStyle/>
          <a:p>
            <a:r>
              <a:rPr lang="en-US" dirty="0"/>
              <a:t>Critical period hypothesis (</a:t>
            </a:r>
            <a:r>
              <a:rPr lang="en-US" dirty="0" err="1"/>
              <a:t>Lenneberg</a:t>
            </a:r>
            <a:r>
              <a:rPr lang="en-US" dirty="0"/>
              <a:t>, 1967)</a:t>
            </a:r>
          </a:p>
          <a:p>
            <a:r>
              <a:rPr lang="en-US" dirty="0"/>
              <a:t>Genie’s background</a:t>
            </a:r>
          </a:p>
          <a:p>
            <a:r>
              <a:rPr lang="en-US" dirty="0"/>
              <a:t>Genie’s language development</a:t>
            </a:r>
          </a:p>
          <a:p>
            <a:r>
              <a:rPr lang="en-US" dirty="0"/>
              <a:t>Genie and theories of language acquisition</a:t>
            </a:r>
          </a:p>
        </p:txBody>
      </p:sp>
      <p:pic>
        <p:nvPicPr>
          <p:cNvPr id="4" name="Picture 3">
            <a:extLst>
              <a:ext uri="{FF2B5EF4-FFF2-40B4-BE49-F238E27FC236}">
                <a16:creationId xmlns:a16="http://schemas.microsoft.com/office/drawing/2014/main" id="{A087C345-6804-9A49-9867-BFABD40F9605}"/>
              </a:ext>
            </a:extLst>
          </p:cNvPr>
          <p:cNvPicPr>
            <a:picLocks noChangeAspect="1"/>
          </p:cNvPicPr>
          <p:nvPr/>
        </p:nvPicPr>
        <p:blipFill>
          <a:blip r:embed="rId2"/>
          <a:stretch>
            <a:fillRect/>
          </a:stretch>
        </p:blipFill>
        <p:spPr>
          <a:xfrm>
            <a:off x="8261687" y="1959430"/>
            <a:ext cx="2546461" cy="3859480"/>
          </a:xfrm>
          <a:prstGeom prst="rect">
            <a:avLst/>
          </a:prstGeom>
          <a:ln>
            <a:solidFill>
              <a:schemeClr val="tx1"/>
            </a:solidFill>
          </a:ln>
        </p:spPr>
      </p:pic>
      <p:pic>
        <p:nvPicPr>
          <p:cNvPr id="5" name="Picture 4">
            <a:extLst>
              <a:ext uri="{FF2B5EF4-FFF2-40B4-BE49-F238E27FC236}">
                <a16:creationId xmlns:a16="http://schemas.microsoft.com/office/drawing/2014/main" id="{E56C6791-9CCD-EA46-8B85-3C0673F5B376}"/>
              </a:ext>
            </a:extLst>
          </p:cNvPr>
          <p:cNvPicPr>
            <a:picLocks noChangeAspect="1"/>
          </p:cNvPicPr>
          <p:nvPr/>
        </p:nvPicPr>
        <p:blipFill>
          <a:blip r:embed="rId3"/>
          <a:stretch>
            <a:fillRect/>
          </a:stretch>
        </p:blipFill>
        <p:spPr>
          <a:xfrm>
            <a:off x="4198158" y="4096986"/>
            <a:ext cx="3049747" cy="2330007"/>
          </a:xfrm>
          <a:prstGeom prst="rect">
            <a:avLst/>
          </a:prstGeom>
          <a:ln>
            <a:solidFill>
              <a:schemeClr val="tx1"/>
            </a:solidFill>
          </a:ln>
        </p:spPr>
      </p:pic>
    </p:spTree>
    <p:extLst>
      <p:ext uri="{BB962C8B-B14F-4D97-AF65-F5344CB8AC3E}">
        <p14:creationId xmlns:p14="http://schemas.microsoft.com/office/powerpoint/2010/main" val="3032237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D5851-7125-674D-8738-2C1847F4C64A}"/>
              </a:ext>
            </a:extLst>
          </p:cNvPr>
          <p:cNvSpPr>
            <a:spLocks noGrp="1"/>
          </p:cNvSpPr>
          <p:nvPr>
            <p:ph type="title"/>
          </p:nvPr>
        </p:nvSpPr>
        <p:spPr/>
        <p:txBody>
          <a:bodyPr/>
          <a:lstStyle/>
          <a:p>
            <a:r>
              <a:rPr lang="en-US" dirty="0"/>
              <a:t>Summary:  Language</a:t>
            </a:r>
          </a:p>
        </p:txBody>
      </p:sp>
      <p:sp>
        <p:nvSpPr>
          <p:cNvPr id="3" name="Content Placeholder 2">
            <a:extLst>
              <a:ext uri="{FF2B5EF4-FFF2-40B4-BE49-F238E27FC236}">
                <a16:creationId xmlns:a16="http://schemas.microsoft.com/office/drawing/2014/main" id="{9641BB10-22D5-BF40-951B-2A697FFE716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81502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Intelligence and Intelligence Testing</a:t>
            </a:r>
          </a:p>
        </p:txBody>
      </p:sp>
      <p:sp>
        <p:nvSpPr>
          <p:cNvPr id="3" name="Content Placeholder 2"/>
          <p:cNvSpPr>
            <a:spLocks noGrp="1"/>
          </p:cNvSpPr>
          <p:nvPr>
            <p:ph idx="1"/>
          </p:nvPr>
        </p:nvSpPr>
        <p:spPr/>
        <p:txBody>
          <a:bodyPr>
            <a:normAutofit lnSpcReduction="10000"/>
          </a:bodyPr>
          <a:lstStyle/>
          <a:p>
            <a:pPr marL="550926" indent="-514350"/>
            <a:r>
              <a:rPr lang="en-US" sz="2700" dirty="0"/>
              <a:t>What is intelligence?</a:t>
            </a:r>
          </a:p>
          <a:p>
            <a:pPr marL="852678" lvl="1" indent="-514350"/>
            <a:r>
              <a:rPr lang="en-US" dirty="0"/>
              <a:t>Definition</a:t>
            </a:r>
          </a:p>
          <a:p>
            <a:pPr marL="852678" lvl="1" indent="-514350"/>
            <a:r>
              <a:rPr lang="en-US" dirty="0"/>
              <a:t>Models of intelligence</a:t>
            </a:r>
          </a:p>
          <a:p>
            <a:pPr marL="852678" lvl="1" indent="-514350"/>
            <a:r>
              <a:rPr lang="en-US" dirty="0"/>
              <a:t>Nature and nurture</a:t>
            </a:r>
          </a:p>
          <a:p>
            <a:pPr marL="1309878" lvl="2" indent="-514350"/>
            <a:r>
              <a:rPr lang="en-US" dirty="0"/>
              <a:t>Evidence for each side</a:t>
            </a:r>
          </a:p>
          <a:p>
            <a:pPr marL="1309878" lvl="2" indent="-514350"/>
            <a:r>
              <a:rPr lang="en-US" dirty="0"/>
              <a:t>Group differences in performance/Discrimination and IQ</a:t>
            </a:r>
          </a:p>
          <a:p>
            <a:pPr marL="550926" indent="-514350"/>
            <a:r>
              <a:rPr lang="en-US" sz="2700" dirty="0"/>
              <a:t>Intelligence testing</a:t>
            </a:r>
          </a:p>
          <a:p>
            <a:pPr marL="852678" lvl="1" indent="-514350"/>
            <a:r>
              <a:rPr lang="en-US" dirty="0"/>
              <a:t>History of intelligence testing</a:t>
            </a:r>
          </a:p>
          <a:p>
            <a:pPr marL="852678" lvl="1" indent="-514350"/>
            <a:r>
              <a:rPr lang="en-US" dirty="0"/>
              <a:t>IQ definition</a:t>
            </a:r>
          </a:p>
          <a:p>
            <a:pPr marL="852678" lvl="1" indent="-514350"/>
            <a:r>
              <a:rPr lang="en-US" dirty="0"/>
              <a:t>IQ test construction</a:t>
            </a:r>
          </a:p>
          <a:p>
            <a:pPr marL="852678" lvl="1" indent="-514350"/>
            <a:r>
              <a:rPr lang="en-US" dirty="0"/>
              <a:t>Some intelligence tests</a:t>
            </a:r>
          </a:p>
          <a:p>
            <a:pPr marL="852678" lvl="1" indent="-514350"/>
            <a:r>
              <a:rPr lang="en-US" dirty="0"/>
              <a:t>Purpose and limits of intelligence testing</a:t>
            </a:r>
          </a:p>
          <a:p>
            <a:pPr marL="36576" indent="0">
              <a:buNone/>
            </a:pPr>
            <a:endParaRPr lang="en-US" sz="27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3D192-C1B1-5141-9D13-AC5FA2D7A986}"/>
              </a:ext>
            </a:extLst>
          </p:cNvPr>
          <p:cNvSpPr>
            <a:spLocks noGrp="1"/>
          </p:cNvSpPr>
          <p:nvPr>
            <p:ph type="title"/>
          </p:nvPr>
        </p:nvSpPr>
        <p:spPr>
          <a:xfrm>
            <a:off x="1021278" y="688770"/>
            <a:ext cx="10533413" cy="1567542"/>
          </a:xfrm>
        </p:spPr>
        <p:txBody>
          <a:bodyPr>
            <a:normAutofit fontScale="90000"/>
          </a:bodyPr>
          <a:lstStyle/>
          <a:p>
            <a:r>
              <a:rPr lang="en-US" dirty="0"/>
              <a:t>Your child’s teacher tells you that your child is very bright and is likely to do well at everything she tries.  Which theorist does your child’s teacher seem to agree with?</a:t>
            </a:r>
          </a:p>
        </p:txBody>
      </p:sp>
      <p:sp>
        <p:nvSpPr>
          <p:cNvPr id="3" name="Content Placeholder 2">
            <a:extLst>
              <a:ext uri="{FF2B5EF4-FFF2-40B4-BE49-F238E27FC236}">
                <a16:creationId xmlns:a16="http://schemas.microsoft.com/office/drawing/2014/main" id="{26562202-4253-A543-B648-45E017DAE22E}"/>
              </a:ext>
            </a:extLst>
          </p:cNvPr>
          <p:cNvSpPr>
            <a:spLocks noGrp="1"/>
          </p:cNvSpPr>
          <p:nvPr>
            <p:ph idx="1"/>
          </p:nvPr>
        </p:nvSpPr>
        <p:spPr>
          <a:xfrm>
            <a:off x="1784515" y="3096284"/>
            <a:ext cx="7886700" cy="4351338"/>
          </a:xfrm>
        </p:spPr>
        <p:txBody>
          <a:bodyPr>
            <a:normAutofit/>
          </a:bodyPr>
          <a:lstStyle/>
          <a:p>
            <a:pPr marL="457200" indent="-457200">
              <a:buAutoNum type="alphaLcPeriod"/>
            </a:pPr>
            <a:r>
              <a:rPr lang="en-US" dirty="0"/>
              <a:t>Spearman</a:t>
            </a:r>
          </a:p>
          <a:p>
            <a:pPr marL="457200" indent="-457200">
              <a:buAutoNum type="alphaLcPeriod"/>
            </a:pPr>
            <a:r>
              <a:rPr lang="en-US" dirty="0"/>
              <a:t>Sternberg</a:t>
            </a:r>
          </a:p>
          <a:p>
            <a:pPr marL="457200" indent="-457200">
              <a:buAutoNum type="alphaLcPeriod"/>
            </a:pPr>
            <a:r>
              <a:rPr lang="en-US" dirty="0"/>
              <a:t>Gardner</a:t>
            </a:r>
          </a:p>
          <a:p>
            <a:pPr marL="457200" indent="-457200">
              <a:buAutoNum type="alphaLcPeriod"/>
            </a:pPr>
            <a:r>
              <a:rPr lang="en-US" dirty="0"/>
              <a:t>None of the above</a:t>
            </a:r>
            <a:endParaRPr lang="en-US" sz="2400" dirty="0"/>
          </a:p>
        </p:txBody>
      </p:sp>
    </p:spTree>
    <p:extLst>
      <p:ext uri="{BB962C8B-B14F-4D97-AF65-F5344CB8AC3E}">
        <p14:creationId xmlns:p14="http://schemas.microsoft.com/office/powerpoint/2010/main" val="121546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AB03C-07B5-604B-B988-2C9F578472DB}"/>
              </a:ext>
            </a:extLst>
          </p:cNvPr>
          <p:cNvSpPr>
            <a:spLocks noGrp="1"/>
          </p:cNvSpPr>
          <p:nvPr>
            <p:ph type="title"/>
          </p:nvPr>
        </p:nvSpPr>
        <p:spPr/>
        <p:txBody>
          <a:bodyPr/>
          <a:lstStyle/>
          <a:p>
            <a:r>
              <a:rPr lang="en-US" dirty="0"/>
              <a:t>Overview:  Today’s class</a:t>
            </a:r>
          </a:p>
        </p:txBody>
      </p:sp>
      <p:sp>
        <p:nvSpPr>
          <p:cNvPr id="3" name="Content Placeholder 2">
            <a:extLst>
              <a:ext uri="{FF2B5EF4-FFF2-40B4-BE49-F238E27FC236}">
                <a16:creationId xmlns:a16="http://schemas.microsoft.com/office/drawing/2014/main" id="{D5138F14-97F1-8C46-B01B-23510D22D7A6}"/>
              </a:ext>
            </a:extLst>
          </p:cNvPr>
          <p:cNvSpPr>
            <a:spLocks noGrp="1"/>
          </p:cNvSpPr>
          <p:nvPr>
            <p:ph idx="1"/>
          </p:nvPr>
        </p:nvSpPr>
        <p:spPr/>
        <p:txBody>
          <a:bodyPr/>
          <a:lstStyle/>
          <a:p>
            <a:r>
              <a:rPr lang="en-US" dirty="0"/>
              <a:t>Upcoming assignments, including book club project</a:t>
            </a:r>
          </a:p>
          <a:p>
            <a:r>
              <a:rPr lang="en-US" dirty="0"/>
              <a:t>Intelligence, thinking, and language</a:t>
            </a:r>
          </a:p>
          <a:p>
            <a:r>
              <a:rPr lang="en-US" dirty="0"/>
              <a:t>Intelligence activity</a:t>
            </a:r>
          </a:p>
          <a:p>
            <a:pPr marL="0" indent="0">
              <a:buNone/>
            </a:pPr>
            <a:endParaRPr lang="en-US" dirty="0"/>
          </a:p>
        </p:txBody>
      </p:sp>
    </p:spTree>
    <p:extLst>
      <p:ext uri="{BB962C8B-B14F-4D97-AF65-F5344CB8AC3E}">
        <p14:creationId xmlns:p14="http://schemas.microsoft.com/office/powerpoint/2010/main" val="4538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8F6A4-F165-8A45-8CEE-B4ED0CC0F9EF}"/>
              </a:ext>
            </a:extLst>
          </p:cNvPr>
          <p:cNvSpPr>
            <a:spLocks noGrp="1"/>
          </p:cNvSpPr>
          <p:nvPr>
            <p:ph type="title"/>
          </p:nvPr>
        </p:nvSpPr>
        <p:spPr/>
        <p:txBody>
          <a:bodyPr/>
          <a:lstStyle/>
          <a:p>
            <a:r>
              <a:rPr lang="en-US" dirty="0"/>
              <a:t>Discuss in a small group</a:t>
            </a:r>
          </a:p>
        </p:txBody>
      </p:sp>
      <p:sp>
        <p:nvSpPr>
          <p:cNvPr id="3" name="Content Placeholder 2">
            <a:extLst>
              <a:ext uri="{FF2B5EF4-FFF2-40B4-BE49-F238E27FC236}">
                <a16:creationId xmlns:a16="http://schemas.microsoft.com/office/drawing/2014/main" id="{D2603135-8E30-D64A-AD3E-F12F17E8D77D}"/>
              </a:ext>
            </a:extLst>
          </p:cNvPr>
          <p:cNvSpPr>
            <a:spLocks noGrp="1"/>
          </p:cNvSpPr>
          <p:nvPr>
            <p:ph idx="1"/>
          </p:nvPr>
        </p:nvSpPr>
        <p:spPr/>
        <p:txBody>
          <a:bodyPr/>
          <a:lstStyle/>
          <a:p>
            <a:r>
              <a:rPr lang="en-US" dirty="0"/>
              <a:t>What have you learned about intelligence during your years of growing up?  How did </a:t>
            </a:r>
            <a:r>
              <a:rPr lang="en-US"/>
              <a:t>you learn it?</a:t>
            </a:r>
          </a:p>
        </p:txBody>
      </p:sp>
    </p:spTree>
    <p:extLst>
      <p:ext uri="{BB962C8B-B14F-4D97-AF65-F5344CB8AC3E}">
        <p14:creationId xmlns:p14="http://schemas.microsoft.com/office/powerpoint/2010/main" val="854609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Nature and Nurture</a:t>
            </a:r>
            <a:br>
              <a:rPr lang="en-US" dirty="0"/>
            </a:br>
            <a:r>
              <a:rPr lang="en-US" dirty="0"/>
              <a:t>(Biology and Environment)</a:t>
            </a:r>
          </a:p>
        </p:txBody>
      </p:sp>
      <p:sp>
        <p:nvSpPr>
          <p:cNvPr id="3" name="Content Placeholder 2"/>
          <p:cNvSpPr>
            <a:spLocks noGrp="1"/>
          </p:cNvSpPr>
          <p:nvPr>
            <p:ph idx="1"/>
          </p:nvPr>
        </p:nvSpPr>
        <p:spPr/>
        <p:txBody>
          <a:bodyPr>
            <a:normAutofit/>
          </a:bodyPr>
          <a:lstStyle/>
          <a:p>
            <a:r>
              <a:rPr lang="en-US" sz="2400" dirty="0"/>
              <a:t>Clear evidence that </a:t>
            </a:r>
            <a:r>
              <a:rPr lang="en-US" sz="2400" i="1" dirty="0"/>
              <a:t>both</a:t>
            </a:r>
            <a:r>
              <a:rPr lang="en-US" sz="2400" dirty="0"/>
              <a:t> influence intelligence (as measured by IQ).</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91" y="-261257"/>
            <a:ext cx="10402785" cy="2058655"/>
          </a:xfrm>
        </p:spPr>
        <p:txBody>
          <a:bodyPr>
            <a:noAutofit/>
          </a:bodyPr>
          <a:lstStyle/>
          <a:p>
            <a:r>
              <a:rPr lang="en-US" sz="2800" dirty="0"/>
              <a:t>Twin Studies and Family Studies: Evidence for Genetic and Environmental Contributions to Intelligence/IQ (see p. 253 in textbook).</a:t>
            </a:r>
          </a:p>
        </p:txBody>
      </p:sp>
      <p:pic>
        <p:nvPicPr>
          <p:cNvPr id="6" name="Picture 2" descr="A bar graph compares the correlation of I Q scores for different pairs of related people living in various environments.Data reads as follows:&#10;&#10;The horizontal axis represents average correlation of IQ scores ranging from 0 (less similar) to 1.00 (more similar). The vertical axis represents genetic overlap and relationship of the pair. Genetic overlap is depicted by percentage and by shaded circles (100 percent overlap; Fully shaded circle; 50 percent overlap: Half shaded circle; 0 percent overlap, Unshaded circle).&#10;&#10;The data are as follows.&#10;Genetic overlap: 100 percent; Relationship: Identical twins reared together; Average correlation of IQ scores: .86 &#10;&#10;Genetic overlap: 100 percent; Relationship: Identical twins reared apart; Average correlation of IQ scores:  .72 9 &#10;&#10;(A callout to the two bars for identical twins reared together and apart reads, These differences in IQ scores show effect of environment.)&#10;&#10;Genetic overlap: 50 percent; Relationship: Fraternal twins reared together; Average correlation of IQ scores: .60&#10;Genetic overlap: 50 percent; Relationship: Siblings reared together; Average correlation of IQ scores: .47&#10;Genetic overlap: 50 percent; Relationship: Siblings reared apart; Average correlation of IQ scores:  .24&#10;(A callout to the two bars for siblings reared together and apart reads, These differences in IQ scores show effect of environment.)&#10;Genetic overlap: 50 percent; Relationship: Biological parent and child, lived together; Average correlation of IQ scores: .42&#10;Genetic overlap: 50 percent; Relationship: Biological parent and child, lived apart; Average correlation of IQ scores: .24&#10;&#10;Genetic overlap: 0 percent; Relationship: Adoptive parent and child, lived together; Average correlation of IQ scores: .24&#10;&#10;Genetic overlap: 0 percent; Relationship: Adopted siblings, reared together; Average correlation of IQ scores: .32&#10;">
            <a:extLst>
              <a:ext uri="{FF2B5EF4-FFF2-40B4-BE49-F238E27FC236}">
                <a16:creationId xmlns:a16="http://schemas.microsoft.com/office/drawing/2014/main" id="{BF9E9E16-DBCF-3A4D-9DE2-CCDC93AA5C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89018" y="1474170"/>
            <a:ext cx="8190622" cy="53803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281C0-101D-594D-83F8-0788A2145AA6}"/>
              </a:ext>
            </a:extLst>
          </p:cNvPr>
          <p:cNvSpPr>
            <a:spLocks noGrp="1"/>
          </p:cNvSpPr>
          <p:nvPr>
            <p:ph type="title"/>
          </p:nvPr>
        </p:nvSpPr>
        <p:spPr/>
        <p:txBody>
          <a:bodyPr/>
          <a:lstStyle/>
          <a:p>
            <a:r>
              <a:rPr lang="en-US" dirty="0"/>
              <a:t>Heritability Estimate</a:t>
            </a:r>
          </a:p>
        </p:txBody>
      </p:sp>
      <p:sp>
        <p:nvSpPr>
          <p:cNvPr id="3" name="Content Placeholder 2">
            <a:extLst>
              <a:ext uri="{FF2B5EF4-FFF2-40B4-BE49-F238E27FC236}">
                <a16:creationId xmlns:a16="http://schemas.microsoft.com/office/drawing/2014/main" id="{1AAF77BA-F77E-7349-9EF8-68278810479D}"/>
              </a:ext>
            </a:extLst>
          </p:cNvPr>
          <p:cNvSpPr>
            <a:spLocks noGrp="1"/>
          </p:cNvSpPr>
          <p:nvPr>
            <p:ph idx="1"/>
          </p:nvPr>
        </p:nvSpPr>
        <p:spPr/>
        <p:txBody>
          <a:bodyPr/>
          <a:lstStyle/>
          <a:p>
            <a:r>
              <a:rPr lang="en-US" sz="2400" dirty="0"/>
              <a:t>Within a given population, about 50% of the variation in IQ scores is due to genetic factors.</a:t>
            </a:r>
          </a:p>
          <a:p>
            <a:r>
              <a:rPr lang="en-US" sz="2400" dirty="0"/>
              <a:t>This number is still debated strongly.</a:t>
            </a:r>
          </a:p>
          <a:p>
            <a:r>
              <a:rPr lang="en-US" sz="2400" dirty="0"/>
              <a:t>It applies to differences among individuals in the same group, but it doesn’t mean that IQ within one individual is caused 50-50 by genes and environment.</a:t>
            </a:r>
          </a:p>
          <a:p>
            <a:r>
              <a:rPr lang="en-US" sz="2400" dirty="0"/>
              <a:t>It doesn’t explain anything about differences between populations/groups with different backgrounds and circumstances.</a:t>
            </a:r>
          </a:p>
          <a:p>
            <a:endParaRPr lang="en-US" dirty="0"/>
          </a:p>
        </p:txBody>
      </p:sp>
    </p:spTree>
    <p:extLst>
      <p:ext uri="{BB962C8B-B14F-4D97-AF65-F5344CB8AC3E}">
        <p14:creationId xmlns:p14="http://schemas.microsoft.com/office/powerpoint/2010/main" val="3758602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Heritability</a:t>
            </a:r>
          </a:p>
        </p:txBody>
      </p:sp>
      <p:pic>
        <p:nvPicPr>
          <p:cNvPr id="5" name="Content Placeholder 4" descr="Heritability_plants.png"/>
          <p:cNvPicPr>
            <a:picLocks noGrp="1" noChangeAspect="1"/>
          </p:cNvPicPr>
          <p:nvPr>
            <p:ph idx="1"/>
          </p:nvPr>
        </p:nvPicPr>
        <p:blipFill>
          <a:blip r:embed="rId2"/>
          <a:stretch>
            <a:fillRect/>
          </a:stretch>
        </p:blipFill>
        <p:spPr>
          <a:xfrm>
            <a:off x="2640647" y="1970012"/>
            <a:ext cx="7101820" cy="3345655"/>
          </a:xfrm>
        </p:spPr>
      </p:pic>
    </p:spTree>
    <p:extLst>
      <p:ext uri="{BB962C8B-B14F-4D97-AF65-F5344CB8AC3E}">
        <p14:creationId xmlns:p14="http://schemas.microsoft.com/office/powerpoint/2010/main" val="4157665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for Environmental Contributions to Intelligence:  IQ Scores change over the course of development</a:t>
            </a:r>
          </a:p>
        </p:txBody>
      </p:sp>
      <p:sp>
        <p:nvSpPr>
          <p:cNvPr id="3" name="Content Placeholder 2"/>
          <p:cNvSpPr>
            <a:spLocks noGrp="1"/>
          </p:cNvSpPr>
          <p:nvPr>
            <p:ph idx="1"/>
          </p:nvPr>
        </p:nvSpPr>
        <p:spPr>
          <a:xfrm>
            <a:off x="838200" y="2075007"/>
            <a:ext cx="10515600" cy="4351338"/>
          </a:xfrm>
        </p:spPr>
        <p:txBody>
          <a:bodyPr>
            <a:normAutofit/>
          </a:bodyPr>
          <a:lstStyle/>
          <a:p>
            <a:r>
              <a:rPr lang="en-US" sz="2800" dirty="0"/>
              <a:t>Average change is 13 points – almost 1 SD – from age 5 to 17</a:t>
            </a:r>
          </a:p>
          <a:p>
            <a:r>
              <a:rPr lang="en-US" sz="2800" dirty="0"/>
              <a:t>Price, 2011 (</a:t>
            </a:r>
            <a:r>
              <a:rPr lang="en-US" sz="2800" i="1" dirty="0"/>
              <a:t>Nature)</a:t>
            </a:r>
            <a:endParaRPr lang="en-US" sz="2800" dirty="0"/>
          </a:p>
          <a:p>
            <a:pPr lvl="1"/>
            <a:r>
              <a:rPr lang="en-US" sz="2400" dirty="0"/>
              <a:t>Gave IQ tests to 33 healthy neuro-typical teens aged 12 to 16</a:t>
            </a:r>
          </a:p>
          <a:p>
            <a:pPr lvl="1"/>
            <a:r>
              <a:rPr lang="en-US" sz="2400" dirty="0"/>
              <a:t>Tested again four years later</a:t>
            </a:r>
          </a:p>
          <a:p>
            <a:pPr lvl="1"/>
            <a:r>
              <a:rPr lang="en-US" sz="2400" dirty="0"/>
              <a:t>IQ scores showed dramatic changes – decreased by up to 18 points or increased by up to 21 points</a:t>
            </a:r>
          </a:p>
          <a:p>
            <a:pPr lvl="1"/>
            <a:r>
              <a:rPr lang="en-US" sz="2400" dirty="0"/>
              <a:t>20% of children changed so much that they moved into new IQ categories</a:t>
            </a:r>
          </a:p>
          <a:p>
            <a:pPr lvl="1"/>
            <a:r>
              <a:rPr lang="en-US" dirty="0"/>
              <a:t>If IQ scores change, they can’t be a fixed thing determined solely by genetics.</a:t>
            </a:r>
            <a:endParaRPr lang="en-US" sz="2400" dirty="0"/>
          </a:p>
        </p:txBody>
      </p:sp>
    </p:spTree>
    <p:extLst>
      <p:ext uri="{BB962C8B-B14F-4D97-AF65-F5344CB8AC3E}">
        <p14:creationId xmlns:p14="http://schemas.microsoft.com/office/powerpoint/2010/main" val="76361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0634" y="365125"/>
            <a:ext cx="11530939" cy="1475550"/>
          </a:xfrm>
        </p:spPr>
        <p:txBody>
          <a:bodyPr>
            <a:normAutofit fontScale="90000"/>
          </a:bodyPr>
          <a:lstStyle/>
          <a:p>
            <a:r>
              <a:rPr lang="en-US" sz="4000" dirty="0"/>
              <a:t>Evidence for Environmental Contributions to Intelligence/IQ: Risk Factors and Intelligence (Sameroff, 1993)</a:t>
            </a:r>
            <a:endParaRPr lang="en-US" dirty="0"/>
          </a:p>
        </p:txBody>
      </p:sp>
      <p:pic>
        <p:nvPicPr>
          <p:cNvPr id="6" name="Content Placeholder 5" descr="risk factors and IQ.jpg"/>
          <p:cNvPicPr>
            <a:picLocks noGrp="1" noChangeAspect="1"/>
          </p:cNvPicPr>
          <p:nvPr>
            <p:ph idx="1"/>
          </p:nvPr>
        </p:nvPicPr>
        <p:blipFill>
          <a:blip r:embed="rId3"/>
          <a:stretch>
            <a:fillRect/>
          </a:stretch>
        </p:blipFill>
        <p:spPr>
          <a:xfrm>
            <a:off x="3621825" y="2060621"/>
            <a:ext cx="4760563" cy="4217999"/>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8140" y="274638"/>
            <a:ext cx="11317185" cy="1489768"/>
          </a:xfrm>
        </p:spPr>
        <p:txBody>
          <a:bodyPr>
            <a:noAutofit/>
          </a:bodyPr>
          <a:lstStyle/>
          <a:p>
            <a:r>
              <a:rPr lang="en-US" sz="3600" dirty="0"/>
              <a:t>Evidence for Environmental Contributions to Intelligence/IQ: The Flynn Effect </a:t>
            </a:r>
            <a:r>
              <a:rPr lang="en-US" sz="3200" dirty="0"/>
              <a:t>(Flynn, 1999)</a:t>
            </a:r>
            <a:endParaRPr lang="en-US" sz="2800" dirty="0"/>
          </a:p>
        </p:txBody>
      </p:sp>
      <p:pic>
        <p:nvPicPr>
          <p:cNvPr id="7" name="Picture 6"/>
          <p:cNvPicPr>
            <a:picLocks noChangeAspect="1"/>
          </p:cNvPicPr>
          <p:nvPr/>
        </p:nvPicPr>
        <p:blipFill>
          <a:blip r:embed="rId3"/>
          <a:stretch>
            <a:fillRect/>
          </a:stretch>
        </p:blipFill>
        <p:spPr>
          <a:xfrm>
            <a:off x="2032000" y="1913048"/>
            <a:ext cx="8128000" cy="47752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B2CAF-AEE2-7F40-AFE9-3CCE744BE056}"/>
              </a:ext>
            </a:extLst>
          </p:cNvPr>
          <p:cNvSpPr>
            <a:spLocks noGrp="1"/>
          </p:cNvSpPr>
          <p:nvPr>
            <p:ph type="title"/>
          </p:nvPr>
        </p:nvSpPr>
        <p:spPr>
          <a:xfrm>
            <a:off x="570015" y="365125"/>
            <a:ext cx="11364686" cy="1325563"/>
          </a:xfrm>
        </p:spPr>
        <p:txBody>
          <a:bodyPr>
            <a:noAutofit/>
          </a:bodyPr>
          <a:lstStyle/>
          <a:p>
            <a:r>
              <a:rPr lang="en-US" sz="3600" dirty="0"/>
              <a:t>Evidence for Environmental Contributions to Intelligence/IQ:  Exposure to pesticides among children in Mexico </a:t>
            </a:r>
            <a:r>
              <a:rPr lang="en-US" sz="3200" dirty="0"/>
              <a:t>(</a:t>
            </a:r>
            <a:r>
              <a:rPr lang="en-US" sz="3200" dirty="0" err="1"/>
              <a:t>Guillette</a:t>
            </a:r>
            <a:r>
              <a:rPr lang="en-US" sz="3200" dirty="0"/>
              <a:t> et al., 1998)</a:t>
            </a:r>
            <a:endParaRPr lang="en-US" sz="3600" dirty="0"/>
          </a:p>
        </p:txBody>
      </p:sp>
      <p:pic>
        <p:nvPicPr>
          <p:cNvPr id="8" name="Content Placeholder 7">
            <a:extLst>
              <a:ext uri="{FF2B5EF4-FFF2-40B4-BE49-F238E27FC236}">
                <a16:creationId xmlns:a16="http://schemas.microsoft.com/office/drawing/2014/main" id="{2C944D31-E06B-2F4A-8E21-A5CD8F9C57DB}"/>
              </a:ext>
            </a:extLst>
          </p:cNvPr>
          <p:cNvPicPr>
            <a:picLocks noGrp="1" noChangeAspect="1"/>
          </p:cNvPicPr>
          <p:nvPr>
            <p:ph idx="1"/>
          </p:nvPr>
        </p:nvPicPr>
        <p:blipFill>
          <a:blip r:embed="rId2"/>
          <a:stretch>
            <a:fillRect/>
          </a:stretch>
        </p:blipFill>
        <p:spPr>
          <a:xfrm>
            <a:off x="4227616" y="1825624"/>
            <a:ext cx="3473695" cy="4707879"/>
          </a:xfrm>
          <a:prstGeom prst="rect">
            <a:avLst/>
          </a:prstGeom>
        </p:spPr>
      </p:pic>
    </p:spTree>
    <p:extLst>
      <p:ext uri="{BB962C8B-B14F-4D97-AF65-F5344CB8AC3E}">
        <p14:creationId xmlns:p14="http://schemas.microsoft.com/office/powerpoint/2010/main" val="2031058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59933-FF85-3249-A2E6-391DB978BB5F}"/>
              </a:ext>
            </a:extLst>
          </p:cNvPr>
          <p:cNvSpPr>
            <a:spLocks noGrp="1"/>
          </p:cNvSpPr>
          <p:nvPr>
            <p:ph type="title"/>
          </p:nvPr>
        </p:nvSpPr>
        <p:spPr>
          <a:xfrm>
            <a:off x="486887" y="365125"/>
            <a:ext cx="11340935" cy="1325563"/>
          </a:xfrm>
        </p:spPr>
        <p:txBody>
          <a:bodyPr>
            <a:normAutofit/>
          </a:bodyPr>
          <a:lstStyle/>
          <a:p>
            <a:r>
              <a:rPr lang="en-US" sz="3600" dirty="0"/>
              <a:t>Evidence for Environmental Contributions to Intelligence/IQ: Discrimination and IQ (DeVos &amp; </a:t>
            </a:r>
            <a:r>
              <a:rPr lang="en-US" sz="3600" dirty="0" err="1"/>
              <a:t>Wagatsuma</a:t>
            </a:r>
            <a:r>
              <a:rPr lang="en-US" sz="3600" dirty="0"/>
              <a:t>, 1967)</a:t>
            </a:r>
          </a:p>
        </p:txBody>
      </p:sp>
      <p:sp>
        <p:nvSpPr>
          <p:cNvPr id="3" name="Content Placeholder 2">
            <a:extLst>
              <a:ext uri="{FF2B5EF4-FFF2-40B4-BE49-F238E27FC236}">
                <a16:creationId xmlns:a16="http://schemas.microsoft.com/office/drawing/2014/main" id="{6C5F1C7B-6DC6-F44B-9DD7-F8249C3F151C}"/>
              </a:ext>
            </a:extLst>
          </p:cNvPr>
          <p:cNvSpPr>
            <a:spLocks noGrp="1"/>
          </p:cNvSpPr>
          <p:nvPr>
            <p:ph idx="1"/>
          </p:nvPr>
        </p:nvSpPr>
        <p:spPr/>
        <p:txBody>
          <a:bodyPr>
            <a:normAutofit/>
          </a:bodyPr>
          <a:lstStyle/>
          <a:p>
            <a:r>
              <a:rPr lang="en-US" sz="2400" dirty="0"/>
              <a:t>In many countries, people from marginalized groups score lower on IQ tests than people from the dominant group.</a:t>
            </a:r>
          </a:p>
          <a:p>
            <a:pPr lvl="1"/>
            <a:r>
              <a:rPr lang="en-US" sz="2200" dirty="0"/>
              <a:t>Burakumin – marginalized social class in Japan</a:t>
            </a:r>
          </a:p>
          <a:p>
            <a:pPr lvl="1"/>
            <a:r>
              <a:rPr lang="en-US" sz="2200" dirty="0"/>
              <a:t>Not racially distinct from majority Japanese</a:t>
            </a:r>
          </a:p>
        </p:txBody>
      </p:sp>
      <p:pic>
        <p:nvPicPr>
          <p:cNvPr id="4" name="Picture 3">
            <a:extLst>
              <a:ext uri="{FF2B5EF4-FFF2-40B4-BE49-F238E27FC236}">
                <a16:creationId xmlns:a16="http://schemas.microsoft.com/office/drawing/2014/main" id="{8845FE51-FC1A-3944-BF14-17B1EC5AABA0}"/>
              </a:ext>
            </a:extLst>
          </p:cNvPr>
          <p:cNvPicPr>
            <a:picLocks noChangeAspect="1"/>
          </p:cNvPicPr>
          <p:nvPr/>
        </p:nvPicPr>
        <p:blipFill>
          <a:blip r:embed="rId2"/>
          <a:stretch>
            <a:fillRect/>
          </a:stretch>
        </p:blipFill>
        <p:spPr>
          <a:xfrm>
            <a:off x="3476264" y="3895107"/>
            <a:ext cx="4939518" cy="2864920"/>
          </a:xfrm>
          <a:prstGeom prst="rect">
            <a:avLst/>
          </a:prstGeom>
        </p:spPr>
      </p:pic>
    </p:spTree>
    <p:extLst>
      <p:ext uri="{BB962C8B-B14F-4D97-AF65-F5344CB8AC3E}">
        <p14:creationId xmlns:p14="http://schemas.microsoft.com/office/powerpoint/2010/main" val="2498397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1F55B-EC61-514C-A374-EBFEC5549054}"/>
              </a:ext>
            </a:extLst>
          </p:cNvPr>
          <p:cNvSpPr>
            <a:spLocks noGrp="1"/>
          </p:cNvSpPr>
          <p:nvPr>
            <p:ph type="title"/>
          </p:nvPr>
        </p:nvSpPr>
        <p:spPr/>
        <p:txBody>
          <a:bodyPr/>
          <a:lstStyle/>
          <a:p>
            <a:r>
              <a:rPr lang="en-US" dirty="0"/>
              <a:t>Office Hours</a:t>
            </a:r>
          </a:p>
        </p:txBody>
      </p:sp>
      <p:sp>
        <p:nvSpPr>
          <p:cNvPr id="3" name="Content Placeholder 2">
            <a:extLst>
              <a:ext uri="{FF2B5EF4-FFF2-40B4-BE49-F238E27FC236}">
                <a16:creationId xmlns:a16="http://schemas.microsoft.com/office/drawing/2014/main" id="{27C845E9-91C6-8B4F-9110-9B64D0A8F305}"/>
              </a:ext>
            </a:extLst>
          </p:cNvPr>
          <p:cNvSpPr>
            <a:spLocks noGrp="1"/>
          </p:cNvSpPr>
          <p:nvPr>
            <p:ph idx="1"/>
          </p:nvPr>
        </p:nvSpPr>
        <p:spPr/>
        <p:txBody>
          <a:bodyPr>
            <a:normAutofit/>
          </a:bodyPr>
          <a:lstStyle/>
          <a:p>
            <a:pPr marL="0" indent="0">
              <a:buNone/>
            </a:pPr>
            <a:r>
              <a:rPr lang="en-US" dirty="0"/>
              <a:t>Alyssa Z (McCreary 313D):  	Tue., 7:00 – 9:00</a:t>
            </a:r>
          </a:p>
          <a:p>
            <a:pPr marL="0" indent="0">
              <a:buNone/>
            </a:pPr>
            <a:r>
              <a:rPr lang="en-US" sz="2800" dirty="0"/>
              <a:t>					</a:t>
            </a:r>
            <a:r>
              <a:rPr lang="en-US" dirty="0"/>
              <a:t>Wed., 7:00 – 8:00</a:t>
            </a:r>
          </a:p>
          <a:p>
            <a:pPr marL="0" indent="0">
              <a:buNone/>
            </a:pPr>
            <a:endParaRPr lang="en-US" sz="2800" dirty="0"/>
          </a:p>
          <a:p>
            <a:pPr marL="0" indent="0">
              <a:buNone/>
            </a:pPr>
            <a:r>
              <a:rPr lang="en-US" dirty="0">
                <a:sym typeface="Wingdings" pitchFamily="2" charset="2"/>
              </a:rPr>
              <a:t>Prof. Cain (323 McCreary </a:t>
            </a:r>
            <a:r>
              <a:rPr lang="en-US">
                <a:sym typeface="Wingdings" pitchFamily="2" charset="2"/>
              </a:rPr>
              <a:t>):  	Tue</a:t>
            </a:r>
            <a:r>
              <a:rPr lang="en-US" dirty="0">
                <a:sym typeface="Wingdings" pitchFamily="2" charset="2"/>
              </a:rPr>
              <a:t>., 2:30 – 4:00</a:t>
            </a:r>
          </a:p>
          <a:p>
            <a:pPr marL="1371600" lvl="3" indent="0">
              <a:buNone/>
            </a:pPr>
            <a:r>
              <a:rPr lang="en-US" dirty="0">
                <a:sym typeface="Wingdings" pitchFamily="2" charset="2"/>
              </a:rPr>
              <a:t>				</a:t>
            </a:r>
            <a:r>
              <a:rPr lang="en-US" sz="2800" dirty="0">
                <a:sym typeface="Wingdings" pitchFamily="2" charset="2"/>
              </a:rPr>
              <a:t>Thur., 2:30 – 4:00</a:t>
            </a:r>
          </a:p>
          <a:p>
            <a:pPr marL="1828800" lvl="4" indent="0">
              <a:buNone/>
            </a:pPr>
            <a:r>
              <a:rPr lang="en-US" sz="2800" dirty="0">
                <a:sym typeface="Wingdings" pitchFamily="2" charset="2"/>
              </a:rPr>
              <a:t>			and by appointment </a:t>
            </a:r>
          </a:p>
          <a:p>
            <a:pPr marL="1371600" lvl="3" indent="0">
              <a:buNone/>
            </a:pPr>
            <a:r>
              <a:rPr lang="en-US" sz="2800" dirty="0">
                <a:sym typeface="Wingdings" pitchFamily="2" charset="2"/>
              </a:rPr>
              <a:t>	</a:t>
            </a:r>
          </a:p>
          <a:p>
            <a:pPr marL="0" indent="0">
              <a:buNone/>
            </a:pPr>
            <a:endParaRPr lang="en-US" dirty="0"/>
          </a:p>
        </p:txBody>
      </p:sp>
    </p:spTree>
    <p:extLst>
      <p:ext uri="{BB962C8B-B14F-4D97-AF65-F5344CB8AC3E}">
        <p14:creationId xmlns:p14="http://schemas.microsoft.com/office/powerpoint/2010/main" val="2188652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59933-FF85-3249-A2E6-391DB978BB5F}"/>
              </a:ext>
            </a:extLst>
          </p:cNvPr>
          <p:cNvSpPr>
            <a:spLocks noGrp="1"/>
          </p:cNvSpPr>
          <p:nvPr>
            <p:ph type="title"/>
          </p:nvPr>
        </p:nvSpPr>
        <p:spPr>
          <a:xfrm>
            <a:off x="558139" y="365125"/>
            <a:ext cx="11305309" cy="1325563"/>
          </a:xfrm>
        </p:spPr>
        <p:txBody>
          <a:bodyPr>
            <a:normAutofit fontScale="90000"/>
          </a:bodyPr>
          <a:lstStyle/>
          <a:p>
            <a:r>
              <a:rPr lang="en-US" dirty="0"/>
              <a:t>Ev</a:t>
            </a:r>
            <a:r>
              <a:rPr lang="en-US" sz="4000" dirty="0"/>
              <a:t>idence for Environmental Contributions to Intelligence/IQ: Discrimination and IQ (DeVos &amp; </a:t>
            </a:r>
            <a:r>
              <a:rPr lang="en-US" sz="4000" dirty="0" err="1"/>
              <a:t>Wagatsuma</a:t>
            </a:r>
            <a:r>
              <a:rPr lang="en-US" sz="4000" dirty="0"/>
              <a:t>, 1967)</a:t>
            </a:r>
          </a:p>
        </p:txBody>
      </p:sp>
      <p:sp>
        <p:nvSpPr>
          <p:cNvPr id="3" name="Content Placeholder 2">
            <a:extLst>
              <a:ext uri="{FF2B5EF4-FFF2-40B4-BE49-F238E27FC236}">
                <a16:creationId xmlns:a16="http://schemas.microsoft.com/office/drawing/2014/main" id="{6C5F1C7B-6DC6-F44B-9DD7-F8249C3F151C}"/>
              </a:ext>
            </a:extLst>
          </p:cNvPr>
          <p:cNvSpPr>
            <a:spLocks noGrp="1"/>
          </p:cNvSpPr>
          <p:nvPr>
            <p:ph idx="1"/>
          </p:nvPr>
        </p:nvSpPr>
        <p:spPr/>
        <p:txBody>
          <a:bodyPr>
            <a:normAutofit/>
          </a:bodyPr>
          <a:lstStyle/>
          <a:p>
            <a:r>
              <a:rPr lang="en-US" sz="2400" dirty="0"/>
              <a:t>In many countries, people from marginalized groups score lower on IQ tests than people from the dominant group.</a:t>
            </a:r>
          </a:p>
          <a:p>
            <a:pPr lvl="1"/>
            <a:r>
              <a:rPr lang="en-US" sz="2200" dirty="0"/>
              <a:t>Burakumin – marginalized social class in Japan</a:t>
            </a:r>
          </a:p>
          <a:p>
            <a:pPr lvl="1"/>
            <a:r>
              <a:rPr lang="en-US" sz="2200" dirty="0"/>
              <a:t>Not racially distinct from majority Japanese</a:t>
            </a:r>
          </a:p>
          <a:p>
            <a:pPr lvl="1"/>
            <a:r>
              <a:rPr lang="en-US" sz="2200" dirty="0"/>
              <a:t>In Japan, their average IQ is lower than that of majority Japanese</a:t>
            </a:r>
          </a:p>
        </p:txBody>
      </p:sp>
      <p:pic>
        <p:nvPicPr>
          <p:cNvPr id="4" name="Picture 3">
            <a:extLst>
              <a:ext uri="{FF2B5EF4-FFF2-40B4-BE49-F238E27FC236}">
                <a16:creationId xmlns:a16="http://schemas.microsoft.com/office/drawing/2014/main" id="{8845FE51-FC1A-3944-BF14-17B1EC5AABA0}"/>
              </a:ext>
            </a:extLst>
          </p:cNvPr>
          <p:cNvPicPr>
            <a:picLocks noChangeAspect="1"/>
          </p:cNvPicPr>
          <p:nvPr/>
        </p:nvPicPr>
        <p:blipFill>
          <a:blip r:embed="rId2"/>
          <a:stretch>
            <a:fillRect/>
          </a:stretch>
        </p:blipFill>
        <p:spPr>
          <a:xfrm>
            <a:off x="3567923" y="3954483"/>
            <a:ext cx="5006062" cy="2903517"/>
          </a:xfrm>
          <a:prstGeom prst="rect">
            <a:avLst/>
          </a:prstGeom>
        </p:spPr>
      </p:pic>
    </p:spTree>
    <p:extLst>
      <p:ext uri="{BB962C8B-B14F-4D97-AF65-F5344CB8AC3E}">
        <p14:creationId xmlns:p14="http://schemas.microsoft.com/office/powerpoint/2010/main" val="2866490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459D8-DAC7-2043-9BF1-610B21BEBA8D}"/>
              </a:ext>
            </a:extLst>
          </p:cNvPr>
          <p:cNvSpPr>
            <a:spLocks noGrp="1"/>
          </p:cNvSpPr>
          <p:nvPr>
            <p:ph type="title"/>
          </p:nvPr>
        </p:nvSpPr>
        <p:spPr/>
        <p:txBody>
          <a:bodyPr/>
          <a:lstStyle/>
          <a:p>
            <a:r>
              <a:rPr lang="en-US" dirty="0"/>
              <a:t>Discrimination and IQ (DeVos &amp; </a:t>
            </a:r>
            <a:r>
              <a:rPr lang="en-US" dirty="0" err="1"/>
              <a:t>Wagatsuma</a:t>
            </a:r>
            <a:r>
              <a:rPr lang="en-US" dirty="0"/>
              <a:t>, 1967)</a:t>
            </a:r>
          </a:p>
        </p:txBody>
      </p:sp>
      <p:graphicFrame>
        <p:nvGraphicFramePr>
          <p:cNvPr id="4" name="Content Placeholder 3">
            <a:extLst>
              <a:ext uri="{FF2B5EF4-FFF2-40B4-BE49-F238E27FC236}">
                <a16:creationId xmlns:a16="http://schemas.microsoft.com/office/drawing/2014/main" id="{6751B6A2-2F9C-1D4F-B290-C578A0DC6C7D}"/>
              </a:ext>
            </a:extLst>
          </p:cNvPr>
          <p:cNvGraphicFramePr>
            <a:graphicFrameLocks noGrp="1"/>
          </p:cNvGraphicFramePr>
          <p:nvPr>
            <p:ph idx="1"/>
            <p:extLst>
              <p:ext uri="{D42A27DB-BD31-4B8C-83A1-F6EECF244321}">
                <p14:modId xmlns:p14="http://schemas.microsoft.com/office/powerpoint/2010/main" val="2781901170"/>
              </p:ext>
            </p:extLst>
          </p:nvPr>
        </p:nvGraphicFramePr>
        <p:xfrm>
          <a:off x="1721921" y="1825623"/>
          <a:ext cx="8633361" cy="4598930"/>
        </p:xfrm>
        <a:graphic>
          <a:graphicData uri="http://schemas.openxmlformats.org/drawingml/2006/table">
            <a:tbl>
              <a:tblPr firstRow="1" bandRow="1">
                <a:tableStyleId>{5C22544A-7EE6-4342-B048-85BDC9FD1C3A}</a:tableStyleId>
              </a:tblPr>
              <a:tblGrid>
                <a:gridCol w="2877787">
                  <a:extLst>
                    <a:ext uri="{9D8B030D-6E8A-4147-A177-3AD203B41FA5}">
                      <a16:colId xmlns:a16="http://schemas.microsoft.com/office/drawing/2014/main" val="3235269349"/>
                    </a:ext>
                  </a:extLst>
                </a:gridCol>
                <a:gridCol w="2877787">
                  <a:extLst>
                    <a:ext uri="{9D8B030D-6E8A-4147-A177-3AD203B41FA5}">
                      <a16:colId xmlns:a16="http://schemas.microsoft.com/office/drawing/2014/main" val="642949597"/>
                    </a:ext>
                  </a:extLst>
                </a:gridCol>
                <a:gridCol w="2877787">
                  <a:extLst>
                    <a:ext uri="{9D8B030D-6E8A-4147-A177-3AD203B41FA5}">
                      <a16:colId xmlns:a16="http://schemas.microsoft.com/office/drawing/2014/main" val="2384263654"/>
                    </a:ext>
                  </a:extLst>
                </a:gridCol>
              </a:tblGrid>
              <a:tr h="656990">
                <a:tc>
                  <a:txBody>
                    <a:bodyPr/>
                    <a:lstStyle/>
                    <a:p>
                      <a:endParaRPr lang="en-US" dirty="0"/>
                    </a:p>
                  </a:txBody>
                  <a:tcPr/>
                </a:tc>
                <a:tc>
                  <a:txBody>
                    <a:bodyPr/>
                    <a:lstStyle/>
                    <a:p>
                      <a:r>
                        <a:rPr lang="en-US" sz="2000" dirty="0"/>
                        <a:t>% of children</a:t>
                      </a:r>
                    </a:p>
                  </a:txBody>
                  <a:tcPr/>
                </a:tc>
                <a:tc>
                  <a:txBody>
                    <a:bodyPr/>
                    <a:lstStyle/>
                    <a:p>
                      <a:r>
                        <a:rPr lang="en-US" sz="2000" dirty="0"/>
                        <a:t>% of children</a:t>
                      </a:r>
                    </a:p>
                  </a:txBody>
                  <a:tcPr/>
                </a:tc>
                <a:extLst>
                  <a:ext uri="{0D108BD9-81ED-4DB2-BD59-A6C34878D82A}">
                    <a16:rowId xmlns:a16="http://schemas.microsoft.com/office/drawing/2014/main" val="3711994927"/>
                  </a:ext>
                </a:extLst>
              </a:tr>
              <a:tr h="656990">
                <a:tc>
                  <a:txBody>
                    <a:bodyPr/>
                    <a:lstStyle/>
                    <a:p>
                      <a:r>
                        <a:rPr lang="en-US" sz="2000" dirty="0">
                          <a:solidFill>
                            <a:schemeClr val="bg1"/>
                          </a:solidFill>
                        </a:rPr>
                        <a:t>Range of IQ Scores</a:t>
                      </a:r>
                    </a:p>
                  </a:txBody>
                  <a:tcPr>
                    <a:solidFill>
                      <a:schemeClr val="accent1"/>
                    </a:solidFill>
                  </a:tcPr>
                </a:tc>
                <a:tc>
                  <a:txBody>
                    <a:bodyPr/>
                    <a:lstStyle/>
                    <a:p>
                      <a:r>
                        <a:rPr lang="en-US" sz="2000" dirty="0">
                          <a:solidFill>
                            <a:schemeClr val="bg1"/>
                          </a:solidFill>
                        </a:rPr>
                        <a:t>Non-Burakumin</a:t>
                      </a:r>
                    </a:p>
                  </a:txBody>
                  <a:tcPr>
                    <a:solidFill>
                      <a:schemeClr val="accent1"/>
                    </a:solidFill>
                  </a:tcPr>
                </a:tc>
                <a:tc>
                  <a:txBody>
                    <a:bodyPr/>
                    <a:lstStyle/>
                    <a:p>
                      <a:r>
                        <a:rPr lang="en-US" sz="2000" dirty="0">
                          <a:solidFill>
                            <a:schemeClr val="bg1"/>
                          </a:solidFill>
                        </a:rPr>
                        <a:t>Burakumin</a:t>
                      </a:r>
                    </a:p>
                  </a:txBody>
                  <a:tcPr>
                    <a:solidFill>
                      <a:schemeClr val="accent1"/>
                    </a:solidFill>
                  </a:tcPr>
                </a:tc>
                <a:extLst>
                  <a:ext uri="{0D108BD9-81ED-4DB2-BD59-A6C34878D82A}">
                    <a16:rowId xmlns:a16="http://schemas.microsoft.com/office/drawing/2014/main" val="2844277690"/>
                  </a:ext>
                </a:extLst>
              </a:tr>
              <a:tr h="656990">
                <a:tc>
                  <a:txBody>
                    <a:bodyPr/>
                    <a:lstStyle/>
                    <a:p>
                      <a:r>
                        <a:rPr lang="en-US" sz="2000" dirty="0"/>
                        <a:t>Above 125</a:t>
                      </a:r>
                    </a:p>
                  </a:txBody>
                  <a:tcPr/>
                </a:tc>
                <a:tc>
                  <a:txBody>
                    <a:bodyPr/>
                    <a:lstStyle/>
                    <a:p>
                      <a:r>
                        <a:rPr lang="en-US" sz="2000" dirty="0"/>
                        <a:t>23.3</a:t>
                      </a:r>
                    </a:p>
                  </a:txBody>
                  <a:tcPr/>
                </a:tc>
                <a:tc>
                  <a:txBody>
                    <a:bodyPr/>
                    <a:lstStyle/>
                    <a:p>
                      <a:r>
                        <a:rPr lang="en-US" sz="2000" dirty="0"/>
                        <a:t>2.6</a:t>
                      </a:r>
                    </a:p>
                  </a:txBody>
                  <a:tcPr/>
                </a:tc>
                <a:extLst>
                  <a:ext uri="{0D108BD9-81ED-4DB2-BD59-A6C34878D82A}">
                    <a16:rowId xmlns:a16="http://schemas.microsoft.com/office/drawing/2014/main" val="1748174665"/>
                  </a:ext>
                </a:extLst>
              </a:tr>
              <a:tr h="656990">
                <a:tc>
                  <a:txBody>
                    <a:bodyPr/>
                    <a:lstStyle/>
                    <a:p>
                      <a:r>
                        <a:rPr lang="en-US" sz="2000" dirty="0"/>
                        <a:t>109 – 124</a:t>
                      </a:r>
                    </a:p>
                  </a:txBody>
                  <a:tcPr/>
                </a:tc>
                <a:tc>
                  <a:txBody>
                    <a:bodyPr/>
                    <a:lstStyle/>
                    <a:p>
                      <a:r>
                        <a:rPr lang="en-US" sz="2000" dirty="0"/>
                        <a:t>31.8</a:t>
                      </a:r>
                    </a:p>
                  </a:txBody>
                  <a:tcPr/>
                </a:tc>
                <a:tc>
                  <a:txBody>
                    <a:bodyPr/>
                    <a:lstStyle/>
                    <a:p>
                      <a:r>
                        <a:rPr lang="en-US" sz="2000" dirty="0"/>
                        <a:t>19.5</a:t>
                      </a:r>
                    </a:p>
                  </a:txBody>
                  <a:tcPr/>
                </a:tc>
                <a:extLst>
                  <a:ext uri="{0D108BD9-81ED-4DB2-BD59-A6C34878D82A}">
                    <a16:rowId xmlns:a16="http://schemas.microsoft.com/office/drawing/2014/main" val="4147913185"/>
                  </a:ext>
                </a:extLst>
              </a:tr>
              <a:tr h="656990">
                <a:tc>
                  <a:txBody>
                    <a:bodyPr/>
                    <a:lstStyle/>
                    <a:p>
                      <a:r>
                        <a:rPr lang="en-US" sz="2000" dirty="0"/>
                        <a:t>93 – 108</a:t>
                      </a:r>
                    </a:p>
                  </a:txBody>
                  <a:tcPr/>
                </a:tc>
                <a:tc>
                  <a:txBody>
                    <a:bodyPr/>
                    <a:lstStyle/>
                    <a:p>
                      <a:r>
                        <a:rPr lang="en-US" sz="2000" dirty="0"/>
                        <a:t>23.3</a:t>
                      </a:r>
                    </a:p>
                  </a:txBody>
                  <a:tcPr/>
                </a:tc>
                <a:tc>
                  <a:txBody>
                    <a:bodyPr/>
                    <a:lstStyle/>
                    <a:p>
                      <a:r>
                        <a:rPr lang="en-US" sz="2000" dirty="0"/>
                        <a:t>22.1</a:t>
                      </a:r>
                    </a:p>
                  </a:txBody>
                  <a:tcPr/>
                </a:tc>
                <a:extLst>
                  <a:ext uri="{0D108BD9-81ED-4DB2-BD59-A6C34878D82A}">
                    <a16:rowId xmlns:a16="http://schemas.microsoft.com/office/drawing/2014/main" val="4078129070"/>
                  </a:ext>
                </a:extLst>
              </a:tr>
              <a:tr h="656990">
                <a:tc>
                  <a:txBody>
                    <a:bodyPr/>
                    <a:lstStyle/>
                    <a:p>
                      <a:r>
                        <a:rPr lang="en-US" sz="2000" dirty="0"/>
                        <a:t>77 – 92</a:t>
                      </a:r>
                    </a:p>
                  </a:txBody>
                  <a:tcPr/>
                </a:tc>
                <a:tc>
                  <a:txBody>
                    <a:bodyPr/>
                    <a:lstStyle/>
                    <a:p>
                      <a:r>
                        <a:rPr lang="en-US" sz="2000" dirty="0"/>
                        <a:t>11.7</a:t>
                      </a:r>
                    </a:p>
                  </a:txBody>
                  <a:tcPr/>
                </a:tc>
                <a:tc>
                  <a:txBody>
                    <a:bodyPr/>
                    <a:lstStyle/>
                    <a:p>
                      <a:r>
                        <a:rPr lang="en-US" sz="2000" dirty="0"/>
                        <a:t>18.2</a:t>
                      </a:r>
                    </a:p>
                  </a:txBody>
                  <a:tcPr/>
                </a:tc>
                <a:extLst>
                  <a:ext uri="{0D108BD9-81ED-4DB2-BD59-A6C34878D82A}">
                    <a16:rowId xmlns:a16="http://schemas.microsoft.com/office/drawing/2014/main" val="3404043583"/>
                  </a:ext>
                </a:extLst>
              </a:tr>
              <a:tr h="656990">
                <a:tc>
                  <a:txBody>
                    <a:bodyPr/>
                    <a:lstStyle/>
                    <a:p>
                      <a:r>
                        <a:rPr lang="en-US" sz="2000" dirty="0"/>
                        <a:t>76 or lower</a:t>
                      </a:r>
                    </a:p>
                  </a:txBody>
                  <a:tcPr/>
                </a:tc>
                <a:tc>
                  <a:txBody>
                    <a:bodyPr/>
                    <a:lstStyle/>
                    <a:p>
                      <a:r>
                        <a:rPr lang="en-US" sz="2000" dirty="0"/>
                        <a:t>9.9</a:t>
                      </a:r>
                    </a:p>
                  </a:txBody>
                  <a:tcPr/>
                </a:tc>
                <a:tc>
                  <a:txBody>
                    <a:bodyPr/>
                    <a:lstStyle/>
                    <a:p>
                      <a:r>
                        <a:rPr lang="en-US" sz="2000" dirty="0"/>
                        <a:t>37.6</a:t>
                      </a:r>
                    </a:p>
                  </a:txBody>
                  <a:tcPr/>
                </a:tc>
                <a:extLst>
                  <a:ext uri="{0D108BD9-81ED-4DB2-BD59-A6C34878D82A}">
                    <a16:rowId xmlns:a16="http://schemas.microsoft.com/office/drawing/2014/main" val="54482974"/>
                  </a:ext>
                </a:extLst>
              </a:tr>
            </a:tbl>
          </a:graphicData>
        </a:graphic>
      </p:graphicFrame>
    </p:spTree>
    <p:extLst>
      <p:ext uri="{BB962C8B-B14F-4D97-AF65-F5344CB8AC3E}">
        <p14:creationId xmlns:p14="http://schemas.microsoft.com/office/powerpoint/2010/main" val="4098179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59933-FF85-3249-A2E6-391DB978BB5F}"/>
              </a:ext>
            </a:extLst>
          </p:cNvPr>
          <p:cNvSpPr>
            <a:spLocks noGrp="1"/>
          </p:cNvSpPr>
          <p:nvPr>
            <p:ph type="title"/>
          </p:nvPr>
        </p:nvSpPr>
        <p:spPr>
          <a:xfrm>
            <a:off x="605641" y="365125"/>
            <a:ext cx="11340935" cy="1325563"/>
          </a:xfrm>
        </p:spPr>
        <p:txBody>
          <a:bodyPr>
            <a:noAutofit/>
          </a:bodyPr>
          <a:lstStyle/>
          <a:p>
            <a:r>
              <a:rPr lang="en-US" sz="3600" dirty="0"/>
              <a:t>Evidence for Environmental Contributions to Intelligence/IQ: Discrimination and IQ (DeVos &amp; </a:t>
            </a:r>
            <a:r>
              <a:rPr lang="en-US" sz="3600" dirty="0" err="1"/>
              <a:t>Wagatsuma</a:t>
            </a:r>
            <a:r>
              <a:rPr lang="en-US" sz="3600" dirty="0"/>
              <a:t>, 1967; </a:t>
            </a:r>
            <a:r>
              <a:rPr lang="en-US" sz="3600" dirty="0" err="1"/>
              <a:t>Ogbu</a:t>
            </a:r>
            <a:r>
              <a:rPr lang="en-US" sz="3600" dirty="0"/>
              <a:t>, 1986)</a:t>
            </a:r>
          </a:p>
        </p:txBody>
      </p:sp>
      <p:sp>
        <p:nvSpPr>
          <p:cNvPr id="3" name="Content Placeholder 2">
            <a:extLst>
              <a:ext uri="{FF2B5EF4-FFF2-40B4-BE49-F238E27FC236}">
                <a16:creationId xmlns:a16="http://schemas.microsoft.com/office/drawing/2014/main" id="{6C5F1C7B-6DC6-F44B-9DD7-F8249C3F151C}"/>
              </a:ext>
            </a:extLst>
          </p:cNvPr>
          <p:cNvSpPr>
            <a:spLocks noGrp="1"/>
          </p:cNvSpPr>
          <p:nvPr>
            <p:ph idx="1"/>
          </p:nvPr>
        </p:nvSpPr>
        <p:spPr>
          <a:xfrm>
            <a:off x="838200" y="1908752"/>
            <a:ext cx="10515600" cy="4351338"/>
          </a:xfrm>
        </p:spPr>
        <p:txBody>
          <a:bodyPr>
            <a:normAutofit/>
          </a:bodyPr>
          <a:lstStyle/>
          <a:p>
            <a:r>
              <a:rPr lang="en-US" sz="2400" dirty="0"/>
              <a:t>In many countries, people from marginalized groups score lower on IQ tests than people from the dominant group.</a:t>
            </a:r>
          </a:p>
          <a:p>
            <a:pPr lvl="1"/>
            <a:r>
              <a:rPr lang="en-US" sz="2200" dirty="0"/>
              <a:t>Burakumin – marginalized social class in Japan</a:t>
            </a:r>
          </a:p>
          <a:p>
            <a:pPr lvl="1"/>
            <a:r>
              <a:rPr lang="en-US" sz="2200" dirty="0"/>
              <a:t>Not racially distinct from majority Japanese</a:t>
            </a:r>
          </a:p>
          <a:p>
            <a:pPr lvl="1"/>
            <a:r>
              <a:rPr lang="en-US" sz="2200" dirty="0"/>
              <a:t>In Japan, their IQ is lower than that of majority Japanese</a:t>
            </a:r>
          </a:p>
          <a:p>
            <a:pPr lvl="1"/>
            <a:r>
              <a:rPr lang="en-US" sz="2200" dirty="0"/>
              <a:t>BUT – </a:t>
            </a:r>
            <a:r>
              <a:rPr lang="en-US" sz="2200" i="1" dirty="0"/>
              <a:t>when Burakumin immigrate to the US, their IQ scores and school performance are equal to those of other Japanese-Americans (</a:t>
            </a:r>
            <a:r>
              <a:rPr lang="en-US" sz="2200" i="1" dirty="0" err="1"/>
              <a:t>Ogbu</a:t>
            </a:r>
            <a:r>
              <a:rPr lang="en-US" sz="2200" i="1" dirty="0"/>
              <a:t>, 1986)</a:t>
            </a:r>
          </a:p>
        </p:txBody>
      </p:sp>
      <p:pic>
        <p:nvPicPr>
          <p:cNvPr id="4" name="Picture 3">
            <a:extLst>
              <a:ext uri="{FF2B5EF4-FFF2-40B4-BE49-F238E27FC236}">
                <a16:creationId xmlns:a16="http://schemas.microsoft.com/office/drawing/2014/main" id="{18B9756E-ECB5-D94B-BB81-9AF2FB151BA4}"/>
              </a:ext>
            </a:extLst>
          </p:cNvPr>
          <p:cNvPicPr>
            <a:picLocks noChangeAspect="1"/>
          </p:cNvPicPr>
          <p:nvPr/>
        </p:nvPicPr>
        <p:blipFill>
          <a:blip r:embed="rId2"/>
          <a:stretch>
            <a:fillRect/>
          </a:stretch>
        </p:blipFill>
        <p:spPr>
          <a:xfrm>
            <a:off x="4104325" y="4547657"/>
            <a:ext cx="3983349" cy="2310343"/>
          </a:xfrm>
          <a:prstGeom prst="rect">
            <a:avLst/>
          </a:prstGeom>
        </p:spPr>
      </p:pic>
    </p:spTree>
    <p:extLst>
      <p:ext uri="{BB962C8B-B14F-4D97-AF65-F5344CB8AC3E}">
        <p14:creationId xmlns:p14="http://schemas.microsoft.com/office/powerpoint/2010/main" val="1317389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Heritability</a:t>
            </a:r>
          </a:p>
        </p:txBody>
      </p:sp>
      <p:pic>
        <p:nvPicPr>
          <p:cNvPr id="5" name="Content Placeholder 4" descr="Heritability_plants.png"/>
          <p:cNvPicPr>
            <a:picLocks noGrp="1" noChangeAspect="1"/>
          </p:cNvPicPr>
          <p:nvPr>
            <p:ph idx="1"/>
          </p:nvPr>
        </p:nvPicPr>
        <p:blipFill>
          <a:blip r:embed="rId2"/>
          <a:stretch>
            <a:fillRect/>
          </a:stretch>
        </p:blipFill>
        <p:spPr>
          <a:xfrm>
            <a:off x="2640647" y="1970012"/>
            <a:ext cx="7101820" cy="3345655"/>
          </a:xfrm>
        </p:spPr>
      </p:pic>
    </p:spTree>
    <p:extLst>
      <p:ext uri="{BB962C8B-B14F-4D97-AF65-F5344CB8AC3E}">
        <p14:creationId xmlns:p14="http://schemas.microsoft.com/office/powerpoint/2010/main" val="2877648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DEBE5-B6E7-FD4A-A95E-B557EAB84DA0}"/>
              </a:ext>
            </a:extLst>
          </p:cNvPr>
          <p:cNvSpPr>
            <a:spLocks noGrp="1"/>
          </p:cNvSpPr>
          <p:nvPr>
            <p:ph type="title"/>
          </p:nvPr>
        </p:nvSpPr>
        <p:spPr/>
        <p:txBody>
          <a:bodyPr>
            <a:normAutofit fontScale="90000"/>
          </a:bodyPr>
          <a:lstStyle/>
          <a:p>
            <a:r>
              <a:rPr lang="en-US" dirty="0"/>
              <a:t>Which source of evidence most strongly supports the view that intelligence is shaped by the environment?</a:t>
            </a:r>
          </a:p>
        </p:txBody>
      </p:sp>
      <p:sp>
        <p:nvSpPr>
          <p:cNvPr id="3" name="Content Placeholder 2">
            <a:extLst>
              <a:ext uri="{FF2B5EF4-FFF2-40B4-BE49-F238E27FC236}">
                <a16:creationId xmlns:a16="http://schemas.microsoft.com/office/drawing/2014/main" id="{2D83C7C6-018B-8748-AF5C-5E6E7BC07851}"/>
              </a:ext>
            </a:extLst>
          </p:cNvPr>
          <p:cNvSpPr>
            <a:spLocks noGrp="1"/>
          </p:cNvSpPr>
          <p:nvPr>
            <p:ph idx="1"/>
          </p:nvPr>
        </p:nvSpPr>
        <p:spPr>
          <a:xfrm>
            <a:off x="838200" y="2336264"/>
            <a:ext cx="10515600" cy="4351338"/>
          </a:xfrm>
        </p:spPr>
        <p:txBody>
          <a:bodyPr>
            <a:normAutofit/>
          </a:bodyPr>
          <a:lstStyle/>
          <a:p>
            <a:pPr marL="457200" indent="-457200">
              <a:buAutoNum type="alphaLcPeriod"/>
            </a:pPr>
            <a:r>
              <a:rPr lang="en-US" dirty="0"/>
              <a:t>Studies of the effect of risk factors on IQ</a:t>
            </a:r>
          </a:p>
          <a:p>
            <a:pPr marL="457200" indent="-457200">
              <a:buAutoNum type="alphaLcPeriod"/>
            </a:pPr>
            <a:r>
              <a:rPr lang="en-US" dirty="0"/>
              <a:t>The Flynn Effect</a:t>
            </a:r>
          </a:p>
          <a:p>
            <a:pPr marL="457200" indent="-457200">
              <a:buFont typeface="Arial" panose="020B0604020202020204" pitchFamily="34" charset="0"/>
              <a:buAutoNum type="alphaLcPeriod"/>
            </a:pPr>
            <a:r>
              <a:rPr lang="en-US" dirty="0"/>
              <a:t>Twin and family studies</a:t>
            </a:r>
          </a:p>
          <a:p>
            <a:pPr marL="457200" indent="-457200">
              <a:buAutoNum type="alphaLcPeriod"/>
            </a:pPr>
            <a:r>
              <a:rPr lang="en-US" dirty="0"/>
              <a:t>A and B</a:t>
            </a:r>
          </a:p>
          <a:p>
            <a:pPr marL="457200" indent="-457200">
              <a:buAutoNum type="alphaLcPeriod"/>
            </a:pPr>
            <a:endParaRPr lang="en-US" sz="2400" dirty="0"/>
          </a:p>
        </p:txBody>
      </p:sp>
    </p:spTree>
    <p:extLst>
      <p:ext uri="{BB962C8B-B14F-4D97-AF65-F5344CB8AC3E}">
        <p14:creationId xmlns:p14="http://schemas.microsoft.com/office/powerpoint/2010/main" val="1249233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DEBE5-B6E7-FD4A-A95E-B557EAB84DA0}"/>
              </a:ext>
            </a:extLst>
          </p:cNvPr>
          <p:cNvSpPr>
            <a:spLocks noGrp="1"/>
          </p:cNvSpPr>
          <p:nvPr>
            <p:ph type="title"/>
          </p:nvPr>
        </p:nvSpPr>
        <p:spPr/>
        <p:txBody>
          <a:bodyPr>
            <a:normAutofit fontScale="90000"/>
          </a:bodyPr>
          <a:lstStyle/>
          <a:p>
            <a:r>
              <a:rPr lang="en-US" dirty="0"/>
              <a:t>Which source of evidence most strongly supports the view that intelligence is shaped by the environment?</a:t>
            </a:r>
          </a:p>
        </p:txBody>
      </p:sp>
      <p:sp>
        <p:nvSpPr>
          <p:cNvPr id="3" name="Content Placeholder 2">
            <a:extLst>
              <a:ext uri="{FF2B5EF4-FFF2-40B4-BE49-F238E27FC236}">
                <a16:creationId xmlns:a16="http://schemas.microsoft.com/office/drawing/2014/main" id="{2D83C7C6-018B-8748-AF5C-5E6E7BC07851}"/>
              </a:ext>
            </a:extLst>
          </p:cNvPr>
          <p:cNvSpPr>
            <a:spLocks noGrp="1"/>
          </p:cNvSpPr>
          <p:nvPr>
            <p:ph idx="1"/>
          </p:nvPr>
        </p:nvSpPr>
        <p:spPr>
          <a:xfrm>
            <a:off x="838200" y="2336264"/>
            <a:ext cx="10515600" cy="4351338"/>
          </a:xfrm>
        </p:spPr>
        <p:txBody>
          <a:bodyPr>
            <a:normAutofit/>
          </a:bodyPr>
          <a:lstStyle/>
          <a:p>
            <a:pPr marL="457200" indent="-457200">
              <a:buAutoNum type="alphaLcPeriod"/>
            </a:pPr>
            <a:r>
              <a:rPr lang="en-US" dirty="0"/>
              <a:t>Studies of the effect of risk factors on IQ</a:t>
            </a:r>
          </a:p>
          <a:p>
            <a:pPr marL="457200" indent="-457200">
              <a:buAutoNum type="alphaLcPeriod"/>
            </a:pPr>
            <a:r>
              <a:rPr lang="en-US" dirty="0"/>
              <a:t>The Flynn Effect</a:t>
            </a:r>
          </a:p>
          <a:p>
            <a:pPr marL="457200" indent="-457200">
              <a:buFont typeface="Arial" panose="020B0604020202020204" pitchFamily="34" charset="0"/>
              <a:buAutoNum type="alphaLcPeriod"/>
            </a:pPr>
            <a:r>
              <a:rPr lang="en-US" dirty="0"/>
              <a:t>Twin and family studies</a:t>
            </a:r>
          </a:p>
          <a:p>
            <a:pPr marL="457200" indent="-457200">
              <a:buAutoNum type="alphaLcPeriod"/>
            </a:pPr>
            <a:r>
              <a:rPr lang="en-US" dirty="0">
                <a:solidFill>
                  <a:srgbClr val="FF0000"/>
                </a:solidFill>
              </a:rPr>
              <a:t>A and B</a:t>
            </a:r>
          </a:p>
          <a:p>
            <a:pPr marL="457200" indent="-457200">
              <a:buAutoNum type="alphaLcPeriod"/>
            </a:pPr>
            <a:endParaRPr lang="en-US" sz="2400" dirty="0"/>
          </a:p>
        </p:txBody>
      </p:sp>
    </p:spTree>
    <p:extLst>
      <p:ext uri="{BB962C8B-B14F-4D97-AF65-F5344CB8AC3E}">
        <p14:creationId xmlns:p14="http://schemas.microsoft.com/office/powerpoint/2010/main" val="1681192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Intelligence and Intelligence Testing</a:t>
            </a:r>
          </a:p>
        </p:txBody>
      </p:sp>
      <p:sp>
        <p:nvSpPr>
          <p:cNvPr id="3" name="Content Placeholder 2"/>
          <p:cNvSpPr>
            <a:spLocks noGrp="1"/>
          </p:cNvSpPr>
          <p:nvPr>
            <p:ph idx="1"/>
          </p:nvPr>
        </p:nvSpPr>
        <p:spPr/>
        <p:txBody>
          <a:bodyPr>
            <a:normAutofit lnSpcReduction="10000"/>
          </a:bodyPr>
          <a:lstStyle/>
          <a:p>
            <a:pPr marL="550926" indent="-514350"/>
            <a:r>
              <a:rPr lang="en-US" sz="2700" dirty="0"/>
              <a:t>What is intelligence?</a:t>
            </a:r>
          </a:p>
          <a:p>
            <a:pPr marL="852678" lvl="1" indent="-514350"/>
            <a:r>
              <a:rPr lang="en-US" dirty="0"/>
              <a:t>Definition</a:t>
            </a:r>
          </a:p>
          <a:p>
            <a:pPr marL="852678" lvl="1" indent="-514350"/>
            <a:r>
              <a:rPr lang="en-US" dirty="0"/>
              <a:t>Models of intelligence</a:t>
            </a:r>
          </a:p>
          <a:p>
            <a:pPr marL="852678" lvl="1" indent="-514350"/>
            <a:r>
              <a:rPr lang="en-US" dirty="0"/>
              <a:t>Nature and nurture</a:t>
            </a:r>
          </a:p>
          <a:p>
            <a:pPr marL="1309878" lvl="2" indent="-514350"/>
            <a:r>
              <a:rPr lang="en-US" dirty="0"/>
              <a:t>Evidence for each side</a:t>
            </a:r>
          </a:p>
          <a:p>
            <a:pPr marL="1309878" lvl="2" indent="-514350"/>
            <a:r>
              <a:rPr lang="en-US" dirty="0"/>
              <a:t>Group differences in performance/Discrimination and IQ</a:t>
            </a:r>
          </a:p>
          <a:p>
            <a:pPr marL="550926" indent="-514350"/>
            <a:r>
              <a:rPr lang="en-US" sz="2700" dirty="0"/>
              <a:t>Intelligence testing</a:t>
            </a:r>
          </a:p>
          <a:p>
            <a:pPr marL="852678" lvl="1" indent="-514350"/>
            <a:r>
              <a:rPr lang="en-US" dirty="0"/>
              <a:t>History of intelligence testing</a:t>
            </a:r>
          </a:p>
          <a:p>
            <a:pPr marL="852678" lvl="1" indent="-514350"/>
            <a:r>
              <a:rPr lang="en-US" dirty="0"/>
              <a:t>IQ definition</a:t>
            </a:r>
          </a:p>
          <a:p>
            <a:pPr marL="852678" lvl="1" indent="-514350"/>
            <a:r>
              <a:rPr lang="en-US" dirty="0"/>
              <a:t>IQ test construction</a:t>
            </a:r>
          </a:p>
          <a:p>
            <a:pPr marL="852678" lvl="1" indent="-514350"/>
            <a:r>
              <a:rPr lang="en-US" dirty="0"/>
              <a:t>Some intelligence tests</a:t>
            </a:r>
          </a:p>
          <a:p>
            <a:pPr marL="852678" lvl="1" indent="-514350"/>
            <a:r>
              <a:rPr lang="en-US" dirty="0"/>
              <a:t>Purpose and limits of intelligence testing</a:t>
            </a:r>
          </a:p>
          <a:p>
            <a:pPr marL="36576" indent="0">
              <a:buNone/>
            </a:pPr>
            <a:endParaRPr lang="en-US" sz="2700" dirty="0"/>
          </a:p>
        </p:txBody>
      </p:sp>
    </p:spTree>
    <p:extLst>
      <p:ext uri="{BB962C8B-B14F-4D97-AF65-F5344CB8AC3E}">
        <p14:creationId xmlns:p14="http://schemas.microsoft.com/office/powerpoint/2010/main" val="2454218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Intelligence tests – early history</a:t>
            </a:r>
          </a:p>
        </p:txBody>
      </p:sp>
      <p:sp>
        <p:nvSpPr>
          <p:cNvPr id="3" name="Content Placeholder 2"/>
          <p:cNvSpPr>
            <a:spLocks noGrp="1"/>
          </p:cNvSpPr>
          <p:nvPr>
            <p:ph idx="1"/>
          </p:nvPr>
        </p:nvSpPr>
        <p:spPr/>
        <p:txBody>
          <a:bodyPr>
            <a:normAutofit/>
          </a:bodyPr>
          <a:lstStyle/>
          <a:p>
            <a:r>
              <a:rPr lang="en-US" sz="2400" dirty="0"/>
              <a:t>The first successful tests were designed by </a:t>
            </a:r>
            <a:r>
              <a:rPr lang="en-US" sz="2400" dirty="0" err="1"/>
              <a:t>Binet</a:t>
            </a:r>
            <a:r>
              <a:rPr lang="en-US" sz="2400" dirty="0"/>
              <a:t> and Simon in 1904 at the request of the French minister of education.</a:t>
            </a:r>
          </a:p>
        </p:txBody>
      </p:sp>
      <p:pic>
        <p:nvPicPr>
          <p:cNvPr id="4" name="Picture 3">
            <a:extLst>
              <a:ext uri="{FF2B5EF4-FFF2-40B4-BE49-F238E27FC236}">
                <a16:creationId xmlns:a16="http://schemas.microsoft.com/office/drawing/2014/main" id="{FE2B40F7-CBCA-DD42-8FCD-2C61CBE64B2A}"/>
              </a:ext>
            </a:extLst>
          </p:cNvPr>
          <p:cNvPicPr>
            <a:picLocks noChangeAspect="1"/>
          </p:cNvPicPr>
          <p:nvPr/>
        </p:nvPicPr>
        <p:blipFill>
          <a:blip r:embed="rId2"/>
          <a:stretch>
            <a:fillRect/>
          </a:stretch>
        </p:blipFill>
        <p:spPr>
          <a:xfrm>
            <a:off x="4227541" y="3176751"/>
            <a:ext cx="3740801" cy="3242027"/>
          </a:xfrm>
          <a:prstGeom prst="rect">
            <a:avLst/>
          </a:prstGeom>
          <a:ln>
            <a:solidFill>
              <a:schemeClr val="tx1"/>
            </a:solid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Intelligence tests – early history</a:t>
            </a:r>
          </a:p>
        </p:txBody>
      </p:sp>
      <p:sp>
        <p:nvSpPr>
          <p:cNvPr id="3" name="Content Placeholder 2"/>
          <p:cNvSpPr>
            <a:spLocks noGrp="1"/>
          </p:cNvSpPr>
          <p:nvPr>
            <p:ph idx="1"/>
          </p:nvPr>
        </p:nvSpPr>
        <p:spPr/>
        <p:txBody>
          <a:bodyPr>
            <a:normAutofit/>
          </a:bodyPr>
          <a:lstStyle/>
          <a:p>
            <a:r>
              <a:rPr lang="en-US" sz="2400" dirty="0" err="1"/>
              <a:t>Binet</a:t>
            </a:r>
            <a:r>
              <a:rPr lang="en-US" sz="2400" dirty="0"/>
              <a:t> and Simon’s goal was to identify children who would have genuine difficulty learning in school.</a:t>
            </a:r>
          </a:p>
          <a:p>
            <a:r>
              <a:rPr lang="en-US" sz="2400" dirty="0"/>
              <a:t>They focused on higher-level skills such as reasoning and problem-solving because these are necessary for school success.</a:t>
            </a:r>
          </a:p>
        </p:txBody>
      </p:sp>
    </p:spTree>
    <p:extLst>
      <p:ext uri="{BB962C8B-B14F-4D97-AF65-F5344CB8AC3E}">
        <p14:creationId xmlns:p14="http://schemas.microsoft.com/office/powerpoint/2010/main" val="2167348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Intelligence tests – early history</a:t>
            </a:r>
          </a:p>
        </p:txBody>
      </p:sp>
      <p:sp>
        <p:nvSpPr>
          <p:cNvPr id="3" name="Content Placeholder 2"/>
          <p:cNvSpPr>
            <a:spLocks noGrp="1"/>
          </p:cNvSpPr>
          <p:nvPr>
            <p:ph idx="1"/>
          </p:nvPr>
        </p:nvSpPr>
        <p:spPr>
          <a:xfrm>
            <a:off x="961902" y="1816100"/>
            <a:ext cx="10022773" cy="5041900"/>
          </a:xfrm>
        </p:spPr>
        <p:txBody>
          <a:bodyPr>
            <a:normAutofit/>
          </a:bodyPr>
          <a:lstStyle/>
          <a:p>
            <a:r>
              <a:rPr lang="en-US" sz="2400" dirty="0" err="1"/>
              <a:t>Binet</a:t>
            </a:r>
            <a:r>
              <a:rPr lang="en-US" sz="2400" dirty="0"/>
              <a:t> and Simon’s goal was to identify children who would have genuine difficulty learning in school.</a:t>
            </a:r>
          </a:p>
          <a:p>
            <a:r>
              <a:rPr lang="en-US" sz="2400" dirty="0"/>
              <a:t>They focused on higher-level skills such as reasoning and problem-solving because these are necessary for school success.</a:t>
            </a:r>
          </a:p>
          <a:p>
            <a:r>
              <a:rPr lang="en-US" sz="2400" dirty="0"/>
              <a:t>They picked typical school-related questions for different age groups and sorted children by whether they answered as expected for their age.</a:t>
            </a:r>
          </a:p>
        </p:txBody>
      </p:sp>
    </p:spTree>
    <p:extLst>
      <p:ext uri="{BB962C8B-B14F-4D97-AF65-F5344CB8AC3E}">
        <p14:creationId xmlns:p14="http://schemas.microsoft.com/office/powerpoint/2010/main" val="2009846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9CC91-2DE3-2D42-89B5-8D4BAF2A921E}"/>
              </a:ext>
            </a:extLst>
          </p:cNvPr>
          <p:cNvSpPr>
            <a:spLocks noGrp="1"/>
          </p:cNvSpPr>
          <p:nvPr>
            <p:ph type="title"/>
          </p:nvPr>
        </p:nvSpPr>
        <p:spPr/>
        <p:txBody>
          <a:bodyPr/>
          <a:lstStyle/>
          <a:p>
            <a:r>
              <a:rPr lang="en-US" dirty="0"/>
              <a:t>Upcoming work</a:t>
            </a:r>
          </a:p>
        </p:txBody>
      </p:sp>
      <p:sp>
        <p:nvSpPr>
          <p:cNvPr id="3" name="Content Placeholder 2">
            <a:extLst>
              <a:ext uri="{FF2B5EF4-FFF2-40B4-BE49-F238E27FC236}">
                <a16:creationId xmlns:a16="http://schemas.microsoft.com/office/drawing/2014/main" id="{9514FAEC-03A2-D344-96AC-E002A0EC63C4}"/>
              </a:ext>
            </a:extLst>
          </p:cNvPr>
          <p:cNvSpPr>
            <a:spLocks noGrp="1"/>
          </p:cNvSpPr>
          <p:nvPr>
            <p:ph idx="1"/>
          </p:nvPr>
        </p:nvSpPr>
        <p:spPr/>
        <p:txBody>
          <a:bodyPr>
            <a:normAutofit/>
          </a:bodyPr>
          <a:lstStyle/>
          <a:p>
            <a:r>
              <a:rPr lang="en-US" dirty="0"/>
              <a:t>Quiz 5 (Ch. 7) due by 11:55 pm, Sun., Feb. 23</a:t>
            </a:r>
          </a:p>
          <a:p>
            <a:r>
              <a:rPr lang="en-US" dirty="0"/>
              <a:t>Read Ch. 8; complete videos and mini-quizzes by Tue., Feb. 25</a:t>
            </a:r>
          </a:p>
          <a:p>
            <a:r>
              <a:rPr lang="en-US" dirty="0"/>
              <a:t>Show me your book by Thur., Feb. 27</a:t>
            </a:r>
          </a:p>
          <a:p>
            <a:r>
              <a:rPr lang="en-US" dirty="0"/>
              <a:t>Article summary paper due Tue., Mar. 4</a:t>
            </a:r>
          </a:p>
        </p:txBody>
      </p:sp>
    </p:spTree>
    <p:extLst>
      <p:ext uri="{BB962C8B-B14F-4D97-AF65-F5344CB8AC3E}">
        <p14:creationId xmlns:p14="http://schemas.microsoft.com/office/powerpoint/2010/main" val="3825138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Intelligence tests – early history</a:t>
            </a:r>
          </a:p>
        </p:txBody>
      </p:sp>
      <p:sp>
        <p:nvSpPr>
          <p:cNvPr id="3" name="Content Placeholder 2"/>
          <p:cNvSpPr>
            <a:spLocks noGrp="1"/>
          </p:cNvSpPr>
          <p:nvPr>
            <p:ph idx="1"/>
          </p:nvPr>
        </p:nvSpPr>
        <p:spPr>
          <a:xfrm>
            <a:off x="938151" y="1600200"/>
            <a:ext cx="10415649" cy="5041900"/>
          </a:xfrm>
        </p:spPr>
        <p:txBody>
          <a:bodyPr>
            <a:normAutofit/>
          </a:bodyPr>
          <a:lstStyle/>
          <a:p>
            <a:r>
              <a:rPr lang="en-US" sz="2400" dirty="0" err="1"/>
              <a:t>Binet</a:t>
            </a:r>
            <a:r>
              <a:rPr lang="en-US" sz="2400" dirty="0"/>
              <a:t> and Simon’s goal was to identify children who would have genuine difficulty learning in school.</a:t>
            </a:r>
          </a:p>
          <a:p>
            <a:r>
              <a:rPr lang="en-US" sz="2400" dirty="0"/>
              <a:t>They focused on higher-level skills such as reasoning and problem-solving because these are necessary for school success.</a:t>
            </a:r>
          </a:p>
          <a:p>
            <a:r>
              <a:rPr lang="en-US" sz="2400" dirty="0"/>
              <a:t>They picked typical school-related questions for different age groups and sorted children by whether they answered as expected for their age.</a:t>
            </a:r>
          </a:p>
          <a:p>
            <a:r>
              <a:rPr lang="en-US" sz="2400" dirty="0"/>
              <a:t>They recommended “mental exercises” to improve intelligence for children who received low scores.</a:t>
            </a:r>
          </a:p>
        </p:txBody>
      </p:sp>
    </p:spTree>
    <p:extLst>
      <p:ext uri="{BB962C8B-B14F-4D97-AF65-F5344CB8AC3E}">
        <p14:creationId xmlns:p14="http://schemas.microsoft.com/office/powerpoint/2010/main" val="4077882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FEDDD-8F5E-9A48-9288-4675C5619286}"/>
              </a:ext>
            </a:extLst>
          </p:cNvPr>
          <p:cNvSpPr>
            <a:spLocks noGrp="1"/>
          </p:cNvSpPr>
          <p:nvPr>
            <p:ph type="title"/>
          </p:nvPr>
        </p:nvSpPr>
        <p:spPr/>
        <p:txBody>
          <a:bodyPr/>
          <a:lstStyle/>
          <a:p>
            <a:r>
              <a:rPr lang="en-US" dirty="0"/>
              <a:t>Intelligence and Intelligence Testing</a:t>
            </a:r>
          </a:p>
        </p:txBody>
      </p:sp>
      <p:sp>
        <p:nvSpPr>
          <p:cNvPr id="3" name="Content Placeholder 2">
            <a:extLst>
              <a:ext uri="{FF2B5EF4-FFF2-40B4-BE49-F238E27FC236}">
                <a16:creationId xmlns:a16="http://schemas.microsoft.com/office/drawing/2014/main" id="{19AF4887-8A5A-2D46-91C4-AE3EDB32A9BD}"/>
              </a:ext>
            </a:extLst>
          </p:cNvPr>
          <p:cNvSpPr>
            <a:spLocks noGrp="1"/>
          </p:cNvSpPr>
          <p:nvPr>
            <p:ph idx="1"/>
          </p:nvPr>
        </p:nvSpPr>
        <p:spPr>
          <a:xfrm>
            <a:off x="838200" y="1908753"/>
            <a:ext cx="10515600" cy="4351338"/>
          </a:xfrm>
        </p:spPr>
        <p:txBody>
          <a:bodyPr>
            <a:normAutofit lnSpcReduction="10000"/>
          </a:bodyPr>
          <a:lstStyle/>
          <a:p>
            <a:pPr marL="550926" indent="-514350"/>
            <a:r>
              <a:rPr lang="en-US" sz="2700" dirty="0"/>
              <a:t>What is intelligence?</a:t>
            </a:r>
          </a:p>
          <a:p>
            <a:pPr marL="852678" lvl="1" indent="-514350"/>
            <a:r>
              <a:rPr lang="en-US" dirty="0"/>
              <a:t>Definition</a:t>
            </a:r>
          </a:p>
          <a:p>
            <a:pPr marL="852678" lvl="1" indent="-514350"/>
            <a:r>
              <a:rPr lang="en-US" dirty="0"/>
              <a:t>Models of intelligence</a:t>
            </a:r>
          </a:p>
          <a:p>
            <a:pPr marL="852678" lvl="1" indent="-514350"/>
            <a:r>
              <a:rPr lang="en-US" dirty="0"/>
              <a:t>Nature and nurture</a:t>
            </a:r>
          </a:p>
          <a:p>
            <a:pPr marL="1309878" lvl="2" indent="-514350"/>
            <a:r>
              <a:rPr lang="en-US" dirty="0"/>
              <a:t>Evidence for each side</a:t>
            </a:r>
          </a:p>
          <a:p>
            <a:pPr marL="1309878" lvl="2" indent="-514350"/>
            <a:r>
              <a:rPr lang="en-US" dirty="0"/>
              <a:t>Group differences in performance/Discrimination and IQ</a:t>
            </a:r>
          </a:p>
          <a:p>
            <a:pPr marL="550926" indent="-514350"/>
            <a:r>
              <a:rPr lang="en-US" sz="2700" dirty="0"/>
              <a:t>Intelligence testing</a:t>
            </a:r>
          </a:p>
          <a:p>
            <a:pPr marL="852678" lvl="1" indent="-514350"/>
            <a:r>
              <a:rPr lang="en-US" dirty="0"/>
              <a:t>History of intelligence testing</a:t>
            </a:r>
          </a:p>
          <a:p>
            <a:pPr marL="852678" lvl="1" indent="-514350"/>
            <a:r>
              <a:rPr lang="en-US" dirty="0"/>
              <a:t>IQ definition</a:t>
            </a:r>
          </a:p>
          <a:p>
            <a:pPr marL="852678" lvl="1" indent="-514350"/>
            <a:r>
              <a:rPr lang="en-US" dirty="0"/>
              <a:t>Principles of test construction</a:t>
            </a:r>
          </a:p>
          <a:p>
            <a:pPr marL="852678" lvl="1" indent="-514350"/>
            <a:r>
              <a:rPr lang="en-US" dirty="0"/>
              <a:t>Some intelligence tests</a:t>
            </a:r>
          </a:p>
          <a:p>
            <a:pPr marL="852678" lvl="1" indent="-514350"/>
            <a:r>
              <a:rPr lang="en-US" dirty="0"/>
              <a:t>Purpose and limits of intelligence testing</a:t>
            </a:r>
          </a:p>
          <a:p>
            <a:pPr marL="338328" lvl="1" indent="0">
              <a:buNone/>
            </a:pPr>
            <a:endParaRPr lang="en-US" dirty="0"/>
          </a:p>
        </p:txBody>
      </p:sp>
    </p:spTree>
    <p:extLst>
      <p:ext uri="{BB962C8B-B14F-4D97-AF65-F5344CB8AC3E}">
        <p14:creationId xmlns:p14="http://schemas.microsoft.com/office/powerpoint/2010/main" val="5082275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IQ Definition</a:t>
            </a:r>
          </a:p>
        </p:txBody>
      </p:sp>
      <p:sp>
        <p:nvSpPr>
          <p:cNvPr id="3" name="Content Placeholder 2"/>
          <p:cNvSpPr>
            <a:spLocks noGrp="1"/>
          </p:cNvSpPr>
          <p:nvPr>
            <p:ph idx="1"/>
          </p:nvPr>
        </p:nvSpPr>
        <p:spPr/>
        <p:txBody>
          <a:bodyPr>
            <a:normAutofit/>
          </a:bodyPr>
          <a:lstStyle/>
          <a:p>
            <a:r>
              <a:rPr lang="en-US" sz="2400" dirty="0" err="1"/>
              <a:t>Binet</a:t>
            </a:r>
            <a:r>
              <a:rPr lang="en-US" sz="2400" dirty="0"/>
              <a:t> and Simon originally scored children’s “mental age.”</a:t>
            </a:r>
          </a:p>
          <a:p>
            <a:r>
              <a:rPr lang="en-US" sz="2400" dirty="0"/>
              <a:t>Stern (1912) designed a formula that shifted the emphasis to whether children were where they should be for their age, rather than focusing on mental age alone.</a:t>
            </a:r>
          </a:p>
          <a:p>
            <a:r>
              <a:rPr lang="en-US" sz="2400" dirty="0"/>
              <a:t>IQ = MA/CA </a:t>
            </a:r>
            <a:r>
              <a:rPr lang="en-US" sz="2400" dirty="0" err="1"/>
              <a:t>x</a:t>
            </a:r>
            <a:r>
              <a:rPr lang="en-US" sz="2400" dirty="0"/>
              <a:t> 100</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Stern’s formula for IQ</a:t>
            </a:r>
          </a:p>
        </p:txBody>
      </p:sp>
      <p:sp>
        <p:nvSpPr>
          <p:cNvPr id="3" name="Content Placeholder 2"/>
          <p:cNvSpPr>
            <a:spLocks noGrp="1"/>
          </p:cNvSpPr>
          <p:nvPr>
            <p:ph idx="1"/>
          </p:nvPr>
        </p:nvSpPr>
        <p:spPr/>
        <p:txBody>
          <a:bodyPr>
            <a:normAutofit lnSpcReduction="10000"/>
          </a:bodyPr>
          <a:lstStyle/>
          <a:p>
            <a:pPr>
              <a:buNone/>
            </a:pPr>
            <a:r>
              <a:rPr lang="en-US" sz="2400" dirty="0"/>
              <a:t>IQ = MA/CA </a:t>
            </a:r>
            <a:r>
              <a:rPr lang="en-US" sz="2400" dirty="0" err="1"/>
              <a:t>x</a:t>
            </a:r>
            <a:r>
              <a:rPr lang="en-US" sz="2400" dirty="0"/>
              <a:t> 100</a:t>
            </a:r>
          </a:p>
          <a:p>
            <a:pPr>
              <a:buNone/>
            </a:pPr>
            <a:endParaRPr lang="en-US" sz="2400" dirty="0"/>
          </a:p>
          <a:p>
            <a:pPr>
              <a:buNone/>
            </a:pPr>
            <a:r>
              <a:rPr lang="en-US" sz="2400" dirty="0"/>
              <a:t>Where 	MA = Mental Age</a:t>
            </a:r>
          </a:p>
          <a:p>
            <a:pPr>
              <a:buNone/>
            </a:pPr>
            <a:r>
              <a:rPr lang="en-US" sz="2400" dirty="0"/>
              <a:t>		CA = Chronological Age</a:t>
            </a:r>
          </a:p>
          <a:p>
            <a:pPr>
              <a:buNone/>
            </a:pPr>
            <a:endParaRPr lang="en-US" sz="2400" dirty="0"/>
          </a:p>
          <a:p>
            <a:pPr>
              <a:buNone/>
            </a:pPr>
            <a:r>
              <a:rPr lang="en-US" sz="2400" dirty="0"/>
              <a:t>e.g., 	if a 10-year-old child performs like a 7-year-old, </a:t>
            </a:r>
          </a:p>
          <a:p>
            <a:pPr>
              <a:buNone/>
            </a:pPr>
            <a:r>
              <a:rPr lang="en-US" sz="2400" dirty="0"/>
              <a:t>		IQ = 7/10 x 100 = 70.</a:t>
            </a:r>
          </a:p>
          <a:p>
            <a:pPr>
              <a:buNone/>
            </a:pPr>
            <a:r>
              <a:rPr lang="en-US" sz="2400" dirty="0"/>
              <a:t>		If she performs like a 12-year-old, </a:t>
            </a:r>
          </a:p>
          <a:p>
            <a:pPr>
              <a:buNone/>
            </a:pPr>
            <a:r>
              <a:rPr lang="en-US" sz="2400" dirty="0"/>
              <a:t>		IQ = 12/10 x 100 = 120.</a:t>
            </a:r>
          </a:p>
          <a:p>
            <a:pPr>
              <a:buNone/>
            </a:pPr>
            <a:r>
              <a:rPr lang="en-US" sz="2400" dirty="0"/>
              <a:t>		An IQ of 100 is exactly average for one’s age.</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Deviation IQ</a:t>
            </a:r>
          </a:p>
        </p:txBody>
      </p:sp>
      <p:sp>
        <p:nvSpPr>
          <p:cNvPr id="3" name="Content Placeholder 2"/>
          <p:cNvSpPr>
            <a:spLocks noGrp="1"/>
          </p:cNvSpPr>
          <p:nvPr>
            <p:ph idx="1"/>
          </p:nvPr>
        </p:nvSpPr>
        <p:spPr/>
        <p:txBody>
          <a:bodyPr>
            <a:normAutofit/>
          </a:bodyPr>
          <a:lstStyle/>
          <a:p>
            <a:r>
              <a:rPr lang="en-US" sz="2400" dirty="0"/>
              <a:t>Over the years, problems with the “mental age” concept became apparent.</a:t>
            </a:r>
          </a:p>
          <a:p>
            <a:r>
              <a:rPr lang="en-US" sz="2400" dirty="0"/>
              <a:t>Now IQ is scored based on deviation from the norm for the age, without invoking the concept of “mental age.”</a:t>
            </a:r>
          </a:p>
          <a:p>
            <a:r>
              <a:rPr lang="en-US" sz="2400" dirty="0"/>
              <a:t>Average IQ is 100.</a:t>
            </a:r>
          </a:p>
          <a:p>
            <a:r>
              <a:rPr lang="en-US" sz="2400" dirty="0"/>
              <a:t>IQ’s are scored by how many standard deviations above or below the age mean children’s responses are.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Deviation IQ</a:t>
            </a:r>
          </a:p>
        </p:txBody>
      </p:sp>
      <p:pic>
        <p:nvPicPr>
          <p:cNvPr id="4" name="Content Placeholder 3" descr="bellcurve.JPG"/>
          <p:cNvPicPr>
            <a:picLocks noGrp="1" noChangeAspect="1"/>
          </p:cNvPicPr>
          <p:nvPr>
            <p:ph idx="1"/>
          </p:nvPr>
        </p:nvPicPr>
        <p:blipFill>
          <a:blip r:embed="rId3"/>
          <a:stretch>
            <a:fillRect/>
          </a:stretch>
        </p:blipFill>
        <p:spPr>
          <a:xfrm>
            <a:off x="2116953" y="1493950"/>
            <a:ext cx="7765436" cy="4893289"/>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D06B-4C77-F744-AA2C-0AD115FDB574}"/>
              </a:ext>
            </a:extLst>
          </p:cNvPr>
          <p:cNvSpPr>
            <a:spLocks noGrp="1"/>
          </p:cNvSpPr>
          <p:nvPr>
            <p:ph type="title"/>
          </p:nvPr>
        </p:nvSpPr>
        <p:spPr/>
        <p:txBody>
          <a:bodyPr>
            <a:normAutofit/>
          </a:bodyPr>
          <a:lstStyle/>
          <a:p>
            <a:r>
              <a:rPr lang="en-US" sz="3200" dirty="0"/>
              <a:t>Consider the case of 10-year-old Ellen, whose IQ score is 150.  Understood as deviation IQ, this score means that:</a:t>
            </a:r>
            <a:endParaRPr lang="en-US" dirty="0"/>
          </a:p>
        </p:txBody>
      </p:sp>
      <p:sp>
        <p:nvSpPr>
          <p:cNvPr id="3" name="Content Placeholder 2">
            <a:extLst>
              <a:ext uri="{FF2B5EF4-FFF2-40B4-BE49-F238E27FC236}">
                <a16:creationId xmlns:a16="http://schemas.microsoft.com/office/drawing/2014/main" id="{6A7936B8-FCF3-D840-87ED-5F1474054172}"/>
              </a:ext>
            </a:extLst>
          </p:cNvPr>
          <p:cNvSpPr>
            <a:spLocks noGrp="1"/>
          </p:cNvSpPr>
          <p:nvPr>
            <p:ph idx="1"/>
          </p:nvPr>
        </p:nvSpPr>
        <p:spPr/>
        <p:txBody>
          <a:bodyPr/>
          <a:lstStyle/>
          <a:p>
            <a:pPr marL="457200" indent="-457200">
              <a:buAutoNum type="alphaLcPeriod"/>
            </a:pPr>
            <a:r>
              <a:rPr lang="en-US" dirty="0"/>
              <a:t>Ellen should be treated exactly as a teenager, given her advanced mental age.</a:t>
            </a:r>
          </a:p>
          <a:p>
            <a:pPr marL="457200" indent="-457200">
              <a:buAutoNum type="alphaLcPeriod"/>
            </a:pPr>
            <a:r>
              <a:rPr lang="en-US" dirty="0"/>
              <a:t>Ellen’s IQ score is a little higher than typical scores for other children her age.</a:t>
            </a:r>
          </a:p>
          <a:p>
            <a:pPr marL="457200" indent="-457200">
              <a:buAutoNum type="alphaLcPeriod"/>
            </a:pPr>
            <a:r>
              <a:rPr lang="en-US" dirty="0"/>
              <a:t>Ellen’s IQ score is substantially higher than typical scores for other children her age.</a:t>
            </a:r>
          </a:p>
          <a:p>
            <a:pPr marL="457200" indent="-457200">
              <a:buAutoNum type="alphaLcPeriod"/>
            </a:pPr>
            <a:r>
              <a:rPr lang="en-US" dirty="0"/>
              <a:t>Ellen’s score is below typical scores for her age and suggests she’ll require special support in school.</a:t>
            </a:r>
          </a:p>
          <a:p>
            <a:endParaRPr lang="en-US" dirty="0"/>
          </a:p>
        </p:txBody>
      </p:sp>
    </p:spTree>
    <p:extLst>
      <p:ext uri="{BB962C8B-B14F-4D97-AF65-F5344CB8AC3E}">
        <p14:creationId xmlns:p14="http://schemas.microsoft.com/office/powerpoint/2010/main" val="2873428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D06B-4C77-F744-AA2C-0AD115FDB574}"/>
              </a:ext>
            </a:extLst>
          </p:cNvPr>
          <p:cNvSpPr>
            <a:spLocks noGrp="1"/>
          </p:cNvSpPr>
          <p:nvPr>
            <p:ph type="title"/>
          </p:nvPr>
        </p:nvSpPr>
        <p:spPr/>
        <p:txBody>
          <a:bodyPr>
            <a:normAutofit/>
          </a:bodyPr>
          <a:lstStyle/>
          <a:p>
            <a:r>
              <a:rPr lang="en-US" sz="3200" dirty="0"/>
              <a:t>Consider the case of 10-year-old Ellen, whose IQ score is 150.  Understood as deviation IQ, this score means that:</a:t>
            </a:r>
            <a:endParaRPr lang="en-US" dirty="0"/>
          </a:p>
        </p:txBody>
      </p:sp>
      <p:sp>
        <p:nvSpPr>
          <p:cNvPr id="3" name="Content Placeholder 2">
            <a:extLst>
              <a:ext uri="{FF2B5EF4-FFF2-40B4-BE49-F238E27FC236}">
                <a16:creationId xmlns:a16="http://schemas.microsoft.com/office/drawing/2014/main" id="{6A7936B8-FCF3-D840-87ED-5F1474054172}"/>
              </a:ext>
            </a:extLst>
          </p:cNvPr>
          <p:cNvSpPr>
            <a:spLocks noGrp="1"/>
          </p:cNvSpPr>
          <p:nvPr>
            <p:ph idx="1"/>
          </p:nvPr>
        </p:nvSpPr>
        <p:spPr/>
        <p:txBody>
          <a:bodyPr/>
          <a:lstStyle/>
          <a:p>
            <a:pPr marL="457200" indent="-457200">
              <a:buAutoNum type="alphaLcPeriod"/>
            </a:pPr>
            <a:r>
              <a:rPr lang="en-US" dirty="0"/>
              <a:t>Ellen should be treated exactly as a teenager, given her advanced mental age.</a:t>
            </a:r>
          </a:p>
          <a:p>
            <a:pPr marL="457200" indent="-457200">
              <a:buAutoNum type="alphaLcPeriod"/>
            </a:pPr>
            <a:r>
              <a:rPr lang="en-US" dirty="0"/>
              <a:t>Ellen’s IQ score is a little higher than typical scores for other children her age.</a:t>
            </a:r>
          </a:p>
          <a:p>
            <a:pPr marL="457200" indent="-457200">
              <a:buAutoNum type="alphaLcPeriod"/>
            </a:pPr>
            <a:r>
              <a:rPr lang="en-US" dirty="0">
                <a:solidFill>
                  <a:srgbClr val="FF0000"/>
                </a:solidFill>
              </a:rPr>
              <a:t>Ellen’s IQ score is substantially higher than typical scores for other children her age.</a:t>
            </a:r>
          </a:p>
          <a:p>
            <a:pPr marL="457200" indent="-457200">
              <a:buAutoNum type="alphaLcPeriod"/>
            </a:pPr>
            <a:r>
              <a:rPr lang="en-US" dirty="0"/>
              <a:t>Ellen’s score is below typical scores for her age and suggests she’ll require special support in school.</a:t>
            </a:r>
          </a:p>
          <a:p>
            <a:endParaRPr lang="en-US" dirty="0"/>
          </a:p>
        </p:txBody>
      </p:sp>
    </p:spTree>
    <p:extLst>
      <p:ext uri="{BB962C8B-B14F-4D97-AF65-F5344CB8AC3E}">
        <p14:creationId xmlns:p14="http://schemas.microsoft.com/office/powerpoint/2010/main" val="2830506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Intelligence tests – early history</a:t>
            </a:r>
          </a:p>
        </p:txBody>
      </p:sp>
      <p:sp>
        <p:nvSpPr>
          <p:cNvPr id="3" name="Content Placeholder 2"/>
          <p:cNvSpPr>
            <a:spLocks noGrp="1"/>
          </p:cNvSpPr>
          <p:nvPr>
            <p:ph sz="half" idx="1"/>
          </p:nvPr>
        </p:nvSpPr>
        <p:spPr/>
        <p:txBody>
          <a:bodyPr>
            <a:normAutofit/>
          </a:bodyPr>
          <a:lstStyle/>
          <a:p>
            <a:r>
              <a:rPr lang="en-US" sz="2800" dirty="0"/>
              <a:t>Lewis </a:t>
            </a:r>
            <a:r>
              <a:rPr lang="en-US" sz="2800" dirty="0" err="1"/>
              <a:t>Terman</a:t>
            </a:r>
            <a:r>
              <a:rPr lang="en-US" sz="2800" dirty="0"/>
              <a:t> (1916) – adapted </a:t>
            </a:r>
            <a:r>
              <a:rPr lang="en-US" sz="2800" dirty="0" err="1"/>
              <a:t>Binet’s</a:t>
            </a:r>
            <a:r>
              <a:rPr lang="en-US" sz="2800" dirty="0"/>
              <a:t> test for US:  Stanford-</a:t>
            </a:r>
            <a:r>
              <a:rPr lang="en-US" sz="2800" dirty="0" err="1"/>
              <a:t>Binet</a:t>
            </a:r>
            <a:endParaRPr lang="en-US" sz="2800" dirty="0"/>
          </a:p>
          <a:p>
            <a:r>
              <a:rPr lang="en-US" sz="2800" dirty="0"/>
              <a:t>Focused on intelligence as more fixed – less emphasis on changeable school skills.</a:t>
            </a:r>
          </a:p>
        </p:txBody>
      </p:sp>
      <p:sp>
        <p:nvSpPr>
          <p:cNvPr id="10" name="Content Placeholder 9">
            <a:extLst>
              <a:ext uri="{FF2B5EF4-FFF2-40B4-BE49-F238E27FC236}">
                <a16:creationId xmlns:a16="http://schemas.microsoft.com/office/drawing/2014/main" id="{C0E2F501-C32A-0549-81D6-2B36D2F90C23}"/>
              </a:ext>
            </a:extLst>
          </p:cNvPr>
          <p:cNvSpPr>
            <a:spLocks noGrp="1"/>
          </p:cNvSpPr>
          <p:nvPr>
            <p:ph sz="half" idx="2"/>
          </p:nvPr>
        </p:nvSpPr>
        <p:spPr/>
        <p:txBody>
          <a:bodyPr/>
          <a:lstStyle/>
          <a:p>
            <a:endParaRPr lang="en-US"/>
          </a:p>
        </p:txBody>
      </p:sp>
      <p:pic>
        <p:nvPicPr>
          <p:cNvPr id="9" name="Picture 8">
            <a:extLst>
              <a:ext uri="{FF2B5EF4-FFF2-40B4-BE49-F238E27FC236}">
                <a16:creationId xmlns:a16="http://schemas.microsoft.com/office/drawing/2014/main" id="{6324F3C2-9A48-7F44-8953-7B7841A74BD4}"/>
              </a:ext>
            </a:extLst>
          </p:cNvPr>
          <p:cNvPicPr>
            <a:picLocks noChangeAspect="1"/>
          </p:cNvPicPr>
          <p:nvPr/>
        </p:nvPicPr>
        <p:blipFill>
          <a:blip r:embed="rId2"/>
          <a:stretch>
            <a:fillRect/>
          </a:stretch>
        </p:blipFill>
        <p:spPr>
          <a:xfrm>
            <a:off x="6153150" y="1825625"/>
            <a:ext cx="3208564" cy="4237978"/>
          </a:xfrm>
          <a:prstGeom prst="rect">
            <a:avLst/>
          </a:prstGeom>
          <a:ln>
            <a:solidFill>
              <a:schemeClr val="tx1"/>
            </a:solidFill>
          </a:ln>
        </p:spPr>
      </p:pic>
    </p:spTree>
    <p:extLst>
      <p:ext uri="{BB962C8B-B14F-4D97-AF65-F5344CB8AC3E}">
        <p14:creationId xmlns:p14="http://schemas.microsoft.com/office/powerpoint/2010/main" val="832656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Intelligence tests – early history</a:t>
            </a:r>
          </a:p>
        </p:txBody>
      </p:sp>
      <p:sp>
        <p:nvSpPr>
          <p:cNvPr id="3" name="Content Placeholder 2"/>
          <p:cNvSpPr>
            <a:spLocks noGrp="1"/>
          </p:cNvSpPr>
          <p:nvPr>
            <p:ph idx="1"/>
          </p:nvPr>
        </p:nvSpPr>
        <p:spPr>
          <a:xfrm>
            <a:off x="838200" y="1600200"/>
            <a:ext cx="10277104" cy="5041900"/>
          </a:xfrm>
        </p:spPr>
        <p:txBody>
          <a:bodyPr>
            <a:normAutofit/>
          </a:bodyPr>
          <a:lstStyle/>
          <a:p>
            <a:r>
              <a:rPr lang="en-US" sz="2800" dirty="0"/>
              <a:t>Lewis </a:t>
            </a:r>
            <a:r>
              <a:rPr lang="en-US" sz="2800" dirty="0" err="1"/>
              <a:t>Terman</a:t>
            </a:r>
            <a:r>
              <a:rPr lang="en-US" sz="2800" dirty="0"/>
              <a:t> (1916) – adapted </a:t>
            </a:r>
            <a:r>
              <a:rPr lang="en-US" sz="2800" dirty="0" err="1"/>
              <a:t>Binet’s</a:t>
            </a:r>
            <a:r>
              <a:rPr lang="en-US" sz="2800" dirty="0"/>
              <a:t> test for US:  Stanford-</a:t>
            </a:r>
            <a:r>
              <a:rPr lang="en-US" sz="2800" dirty="0" err="1"/>
              <a:t>Binet</a:t>
            </a:r>
            <a:endParaRPr lang="en-US" sz="2800" dirty="0"/>
          </a:p>
          <a:p>
            <a:r>
              <a:rPr lang="en-US" sz="2800" dirty="0"/>
              <a:t>Became the basis for testing</a:t>
            </a:r>
          </a:p>
          <a:p>
            <a:pPr lvl="1"/>
            <a:r>
              <a:rPr lang="en-US" sz="2400" dirty="0"/>
              <a:t>Army recruits </a:t>
            </a:r>
          </a:p>
          <a:p>
            <a:pPr lvl="1"/>
            <a:r>
              <a:rPr lang="en-US" sz="2400" dirty="0"/>
              <a:t>Immigrants</a:t>
            </a:r>
          </a:p>
          <a:p>
            <a:pPr marL="0" indent="0">
              <a:buNone/>
            </a:pPr>
            <a:endParaRPr lang="en-US" sz="2400" dirty="0"/>
          </a:p>
        </p:txBody>
      </p:sp>
      <p:pic>
        <p:nvPicPr>
          <p:cNvPr id="4" name="Picture 3">
            <a:extLst>
              <a:ext uri="{FF2B5EF4-FFF2-40B4-BE49-F238E27FC236}">
                <a16:creationId xmlns:a16="http://schemas.microsoft.com/office/drawing/2014/main" id="{DE2B31A3-9DFD-3146-9663-3C8B8B77351B}"/>
              </a:ext>
            </a:extLst>
          </p:cNvPr>
          <p:cNvPicPr>
            <a:picLocks noChangeAspect="1"/>
          </p:cNvPicPr>
          <p:nvPr/>
        </p:nvPicPr>
        <p:blipFill>
          <a:blip r:embed="rId2"/>
          <a:stretch>
            <a:fillRect/>
          </a:stretch>
        </p:blipFill>
        <p:spPr>
          <a:xfrm>
            <a:off x="1484415" y="3861212"/>
            <a:ext cx="4083135" cy="2807156"/>
          </a:xfrm>
          <a:prstGeom prst="rect">
            <a:avLst/>
          </a:prstGeom>
          <a:ln>
            <a:solidFill>
              <a:schemeClr val="tx1"/>
            </a:solidFill>
          </a:ln>
        </p:spPr>
      </p:pic>
      <p:pic>
        <p:nvPicPr>
          <p:cNvPr id="5" name="Picture 4">
            <a:extLst>
              <a:ext uri="{FF2B5EF4-FFF2-40B4-BE49-F238E27FC236}">
                <a16:creationId xmlns:a16="http://schemas.microsoft.com/office/drawing/2014/main" id="{3D1AFF29-3EA8-D742-A9C1-2F48CFFDCD1E}"/>
              </a:ext>
            </a:extLst>
          </p:cNvPr>
          <p:cNvPicPr>
            <a:picLocks noChangeAspect="1"/>
          </p:cNvPicPr>
          <p:nvPr/>
        </p:nvPicPr>
        <p:blipFill>
          <a:blip r:embed="rId3"/>
          <a:stretch>
            <a:fillRect/>
          </a:stretch>
        </p:blipFill>
        <p:spPr>
          <a:xfrm>
            <a:off x="6939149" y="3887480"/>
            <a:ext cx="3594264" cy="2754620"/>
          </a:xfrm>
          <a:prstGeom prst="rect">
            <a:avLst/>
          </a:prstGeom>
          <a:ln>
            <a:solidFill>
              <a:schemeClr val="tx1"/>
            </a:solidFill>
          </a:ln>
        </p:spPr>
      </p:pic>
    </p:spTree>
    <p:extLst>
      <p:ext uri="{BB962C8B-B14F-4D97-AF65-F5344CB8AC3E}">
        <p14:creationId xmlns:p14="http://schemas.microsoft.com/office/powerpoint/2010/main" val="1195225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4D89-E3A6-5C42-8C92-86883960FDF0}"/>
              </a:ext>
            </a:extLst>
          </p:cNvPr>
          <p:cNvSpPr>
            <a:spLocks noGrp="1"/>
          </p:cNvSpPr>
          <p:nvPr>
            <p:ph type="title"/>
          </p:nvPr>
        </p:nvSpPr>
        <p:spPr/>
        <p:txBody>
          <a:bodyPr/>
          <a:lstStyle/>
          <a:p>
            <a:r>
              <a:rPr lang="en-US" dirty="0"/>
              <a:t>Book groups</a:t>
            </a:r>
          </a:p>
        </p:txBody>
      </p:sp>
      <p:sp>
        <p:nvSpPr>
          <p:cNvPr id="3" name="Content Placeholder 2">
            <a:extLst>
              <a:ext uri="{FF2B5EF4-FFF2-40B4-BE49-F238E27FC236}">
                <a16:creationId xmlns:a16="http://schemas.microsoft.com/office/drawing/2014/main" id="{C858BDF0-37A2-9F4C-8C38-366D95550FE5}"/>
              </a:ext>
            </a:extLst>
          </p:cNvPr>
          <p:cNvSpPr>
            <a:spLocks noGrp="1"/>
          </p:cNvSpPr>
          <p:nvPr>
            <p:ph idx="1"/>
          </p:nvPr>
        </p:nvSpPr>
        <p:spPr/>
        <p:txBody>
          <a:bodyPr/>
          <a:lstStyle/>
          <a:p>
            <a:r>
              <a:rPr lang="en-US" dirty="0"/>
              <a:t>Will, Malek, Luke F, Stefano – </a:t>
            </a:r>
            <a:r>
              <a:rPr lang="en-US" i="1" dirty="0"/>
              <a:t>Man’s Search for Meaning</a:t>
            </a:r>
            <a:endParaRPr lang="en-US" dirty="0"/>
          </a:p>
          <a:p>
            <a:r>
              <a:rPr lang="en-US" dirty="0" err="1"/>
              <a:t>Tonoy</a:t>
            </a:r>
            <a:r>
              <a:rPr lang="en-US" dirty="0"/>
              <a:t>, </a:t>
            </a:r>
            <a:r>
              <a:rPr lang="en-US" dirty="0" err="1"/>
              <a:t>Abir</a:t>
            </a:r>
            <a:r>
              <a:rPr lang="en-US" dirty="0"/>
              <a:t>, </a:t>
            </a:r>
            <a:r>
              <a:rPr lang="en-US" dirty="0" err="1"/>
              <a:t>Tejaswi</a:t>
            </a:r>
            <a:r>
              <a:rPr lang="en-US" dirty="0"/>
              <a:t>, </a:t>
            </a:r>
            <a:r>
              <a:rPr lang="en-US" dirty="0" err="1"/>
              <a:t>Sapujya</a:t>
            </a:r>
            <a:r>
              <a:rPr lang="en-US" dirty="0"/>
              <a:t> – </a:t>
            </a:r>
            <a:r>
              <a:rPr lang="en-US" i="1" dirty="0"/>
              <a:t>Educated</a:t>
            </a:r>
            <a:endParaRPr lang="en-US" dirty="0"/>
          </a:p>
          <a:p>
            <a:r>
              <a:rPr lang="en-US" dirty="0"/>
              <a:t>Charlotte, Grace – </a:t>
            </a:r>
            <a:r>
              <a:rPr lang="en-US" i="1" dirty="0"/>
              <a:t>Brain on Fire</a:t>
            </a:r>
            <a:endParaRPr lang="en-US" dirty="0"/>
          </a:p>
          <a:p>
            <a:r>
              <a:rPr lang="en-US" dirty="0"/>
              <a:t>Anthony, Luke I, Zoe – </a:t>
            </a:r>
            <a:r>
              <a:rPr lang="en-US" i="1" dirty="0"/>
              <a:t>Into the Woods</a:t>
            </a:r>
            <a:endParaRPr lang="en-US" dirty="0"/>
          </a:p>
          <a:p>
            <a:r>
              <a:rPr lang="en-US" dirty="0"/>
              <a:t>Blake, Jacob, Jayden – </a:t>
            </a:r>
            <a:r>
              <a:rPr lang="en-US" i="1" dirty="0"/>
              <a:t>My Grandmother’s Hands</a:t>
            </a:r>
            <a:endParaRPr lang="en-US" dirty="0"/>
          </a:p>
          <a:p>
            <a:r>
              <a:rPr lang="en-US" dirty="0" err="1"/>
              <a:t>Alikhan</a:t>
            </a:r>
            <a:r>
              <a:rPr lang="en-US" dirty="0"/>
              <a:t>, Danny, Giorgi, </a:t>
            </a:r>
            <a:r>
              <a:rPr lang="en-US" dirty="0" err="1"/>
              <a:t>Marwo</a:t>
            </a:r>
            <a:r>
              <a:rPr lang="en-US" dirty="0"/>
              <a:t> – </a:t>
            </a:r>
            <a:r>
              <a:rPr lang="en-US" i="1" dirty="0"/>
              <a:t>10% Happier</a:t>
            </a:r>
            <a:endParaRPr lang="en-US" dirty="0"/>
          </a:p>
          <a:p>
            <a:r>
              <a:rPr lang="en-US" dirty="0" err="1"/>
              <a:t>Aaditya</a:t>
            </a:r>
            <a:r>
              <a:rPr lang="en-US" dirty="0"/>
              <a:t>, </a:t>
            </a:r>
            <a:r>
              <a:rPr lang="en-US" dirty="0" err="1"/>
              <a:t>Aayam</a:t>
            </a:r>
            <a:r>
              <a:rPr lang="en-US" dirty="0"/>
              <a:t> – </a:t>
            </a:r>
            <a:r>
              <a:rPr lang="en-US" i="1" dirty="0"/>
              <a:t>Maybe You Should Talk to Someone</a:t>
            </a:r>
            <a:endParaRPr lang="en-US" dirty="0"/>
          </a:p>
          <a:p>
            <a:pPr marL="0" indent="0">
              <a:buNone/>
            </a:pPr>
            <a:endParaRPr lang="en-US" dirty="0"/>
          </a:p>
        </p:txBody>
      </p:sp>
    </p:spTree>
    <p:extLst>
      <p:ext uri="{BB962C8B-B14F-4D97-AF65-F5344CB8AC3E}">
        <p14:creationId xmlns:p14="http://schemas.microsoft.com/office/powerpoint/2010/main" val="4081557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75CC-63C6-9049-9562-C9D523E2B738}"/>
              </a:ext>
            </a:extLst>
          </p:cNvPr>
          <p:cNvSpPr>
            <a:spLocks noGrp="1"/>
          </p:cNvSpPr>
          <p:nvPr>
            <p:ph type="title"/>
          </p:nvPr>
        </p:nvSpPr>
        <p:spPr/>
        <p:txBody>
          <a:bodyPr/>
          <a:lstStyle/>
          <a:p>
            <a:r>
              <a:rPr lang="en-US" dirty="0"/>
              <a:t>Principles of Test Construction</a:t>
            </a:r>
          </a:p>
        </p:txBody>
      </p:sp>
      <p:sp>
        <p:nvSpPr>
          <p:cNvPr id="3" name="Content Placeholder 2">
            <a:extLst>
              <a:ext uri="{FF2B5EF4-FFF2-40B4-BE49-F238E27FC236}">
                <a16:creationId xmlns:a16="http://schemas.microsoft.com/office/drawing/2014/main" id="{0A8957B8-187A-784D-BC70-C06FC074A9FF}"/>
              </a:ext>
            </a:extLst>
          </p:cNvPr>
          <p:cNvSpPr>
            <a:spLocks noGrp="1"/>
          </p:cNvSpPr>
          <p:nvPr>
            <p:ph idx="1"/>
          </p:nvPr>
        </p:nvSpPr>
        <p:spPr/>
        <p:txBody>
          <a:bodyPr>
            <a:normAutofit/>
          </a:bodyPr>
          <a:lstStyle/>
          <a:p>
            <a:r>
              <a:rPr lang="en-US" sz="2400" i="1" dirty="0"/>
              <a:t>Standardization</a:t>
            </a:r>
            <a:r>
              <a:rPr lang="en-US" sz="2400" dirty="0"/>
              <a:t> – a good test is given to a large representative sample before being published and is given approximately the same way every time.  Standardization allows one person’s scores to be compared to typical scores.</a:t>
            </a:r>
          </a:p>
          <a:p>
            <a:r>
              <a:rPr lang="en-US" sz="2400" i="1" dirty="0"/>
              <a:t>Reliability</a:t>
            </a:r>
            <a:r>
              <a:rPr lang="en-US" sz="2400" dirty="0"/>
              <a:t> – test results are consistent for the same person over a short period of time (e.g., test-retest or split-half reliability)</a:t>
            </a:r>
          </a:p>
          <a:p>
            <a:r>
              <a:rPr lang="en-US" sz="2400" i="1" dirty="0"/>
              <a:t>Validity</a:t>
            </a:r>
            <a:r>
              <a:rPr lang="en-US" sz="2400" dirty="0"/>
              <a:t> – the test measures what it’s supposed to measure (e.g., IQ should correlate with school performance)</a:t>
            </a:r>
          </a:p>
        </p:txBody>
      </p:sp>
    </p:spTree>
    <p:extLst>
      <p:ext uri="{BB962C8B-B14F-4D97-AF65-F5344CB8AC3E}">
        <p14:creationId xmlns:p14="http://schemas.microsoft.com/office/powerpoint/2010/main" val="3987240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09F7-0DAF-5D42-8723-043B1C132E7A}"/>
              </a:ext>
            </a:extLst>
          </p:cNvPr>
          <p:cNvSpPr>
            <a:spLocks noGrp="1"/>
          </p:cNvSpPr>
          <p:nvPr>
            <p:ph type="title"/>
          </p:nvPr>
        </p:nvSpPr>
        <p:spPr/>
        <p:txBody>
          <a:bodyPr/>
          <a:lstStyle/>
          <a:p>
            <a:r>
              <a:rPr lang="en-US" dirty="0"/>
              <a:t>Stanford-</a:t>
            </a:r>
            <a:r>
              <a:rPr lang="en-US" dirty="0" err="1"/>
              <a:t>Binet</a:t>
            </a:r>
            <a:r>
              <a:rPr lang="en-US" dirty="0"/>
              <a:t>, 5</a:t>
            </a:r>
            <a:r>
              <a:rPr lang="en-US" baseline="30000" dirty="0"/>
              <a:t>th</a:t>
            </a:r>
            <a:r>
              <a:rPr lang="en-US" dirty="0"/>
              <a:t> Edition (2003)</a:t>
            </a:r>
          </a:p>
        </p:txBody>
      </p:sp>
      <p:pic>
        <p:nvPicPr>
          <p:cNvPr id="4" name="Content Placeholder 3">
            <a:extLst>
              <a:ext uri="{FF2B5EF4-FFF2-40B4-BE49-F238E27FC236}">
                <a16:creationId xmlns:a16="http://schemas.microsoft.com/office/drawing/2014/main" id="{2D4A72CE-CBC7-CC4C-82E4-E79167B22C10}"/>
              </a:ext>
            </a:extLst>
          </p:cNvPr>
          <p:cNvPicPr>
            <a:picLocks noGrp="1" noChangeAspect="1"/>
          </p:cNvPicPr>
          <p:nvPr>
            <p:ph idx="1"/>
          </p:nvPr>
        </p:nvPicPr>
        <p:blipFill>
          <a:blip r:embed="rId2"/>
          <a:stretch>
            <a:fillRect/>
          </a:stretch>
        </p:blipFill>
        <p:spPr>
          <a:xfrm>
            <a:off x="3652404" y="1409998"/>
            <a:ext cx="4887191" cy="4887191"/>
          </a:xfrm>
          <a:prstGeom prst="rect">
            <a:avLst/>
          </a:prstGeom>
        </p:spPr>
      </p:pic>
    </p:spTree>
    <p:extLst>
      <p:ext uri="{BB962C8B-B14F-4D97-AF65-F5344CB8AC3E}">
        <p14:creationId xmlns:p14="http://schemas.microsoft.com/office/powerpoint/2010/main" val="20093058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Wechsler Intelligence Scales</a:t>
            </a:r>
          </a:p>
        </p:txBody>
      </p:sp>
      <p:sp>
        <p:nvSpPr>
          <p:cNvPr id="3" name="Content Placeholder 2"/>
          <p:cNvSpPr>
            <a:spLocks noGrp="1"/>
          </p:cNvSpPr>
          <p:nvPr>
            <p:ph idx="1"/>
          </p:nvPr>
        </p:nvSpPr>
        <p:spPr/>
        <p:txBody>
          <a:bodyPr>
            <a:normAutofit/>
          </a:bodyPr>
          <a:lstStyle/>
          <a:p>
            <a:r>
              <a:rPr lang="en-US" sz="2800" dirty="0"/>
              <a:t>Includes a variety of verbal and performance (non-verbal) subscales</a:t>
            </a:r>
          </a:p>
          <a:p>
            <a:endParaRPr lang="en-US" sz="2800" dirty="0"/>
          </a:p>
          <a:p>
            <a:pPr lvl="1"/>
            <a:r>
              <a:rPr lang="en-US" sz="2400" dirty="0"/>
              <a:t>WAIS (Wechsler Adult Intelligence Scale)</a:t>
            </a:r>
          </a:p>
          <a:p>
            <a:pPr lvl="1"/>
            <a:r>
              <a:rPr lang="en-US" sz="2400" dirty="0"/>
              <a:t>WISC (Wechsler Intelligence Scale for Children)</a:t>
            </a:r>
          </a:p>
          <a:p>
            <a:pPr lvl="1"/>
            <a:r>
              <a:rPr lang="en-US" sz="2400" dirty="0"/>
              <a:t>WPPSI (Wechsler Preschool and Primary Scale of Intelligence)</a:t>
            </a:r>
          </a:p>
        </p:txBody>
      </p:sp>
      <p:pic>
        <p:nvPicPr>
          <p:cNvPr id="4" name="Picture 3">
            <a:extLst>
              <a:ext uri="{FF2B5EF4-FFF2-40B4-BE49-F238E27FC236}">
                <a16:creationId xmlns:a16="http://schemas.microsoft.com/office/drawing/2014/main" id="{3845DCAD-A322-904B-961F-AAC0FE9EDF69}"/>
              </a:ext>
            </a:extLst>
          </p:cNvPr>
          <p:cNvPicPr>
            <a:picLocks noChangeAspect="1"/>
          </p:cNvPicPr>
          <p:nvPr/>
        </p:nvPicPr>
        <p:blipFill>
          <a:blip r:embed="rId2"/>
          <a:stretch>
            <a:fillRect/>
          </a:stretch>
        </p:blipFill>
        <p:spPr>
          <a:xfrm>
            <a:off x="8179472" y="4544126"/>
            <a:ext cx="1859878" cy="207043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04995-BA97-CB4E-9DBF-0B722B6EA776}"/>
              </a:ext>
            </a:extLst>
          </p:cNvPr>
          <p:cNvSpPr>
            <a:spLocks noGrp="1"/>
          </p:cNvSpPr>
          <p:nvPr>
            <p:ph type="title"/>
          </p:nvPr>
        </p:nvSpPr>
        <p:spPr/>
        <p:txBody>
          <a:bodyPr>
            <a:normAutofit/>
          </a:bodyPr>
          <a:lstStyle/>
          <a:p>
            <a:r>
              <a:rPr lang="en-US" dirty="0"/>
              <a:t>Terminology</a:t>
            </a:r>
          </a:p>
        </p:txBody>
      </p:sp>
      <p:sp>
        <p:nvSpPr>
          <p:cNvPr id="4" name="Content Placeholder 3">
            <a:extLst>
              <a:ext uri="{FF2B5EF4-FFF2-40B4-BE49-F238E27FC236}">
                <a16:creationId xmlns:a16="http://schemas.microsoft.com/office/drawing/2014/main" id="{D85723ED-77A6-3F41-B4FC-1E6CCAE484D0}"/>
              </a:ext>
            </a:extLst>
          </p:cNvPr>
          <p:cNvSpPr>
            <a:spLocks noGrp="1"/>
          </p:cNvSpPr>
          <p:nvPr>
            <p:ph sz="half" idx="1"/>
          </p:nvPr>
        </p:nvSpPr>
        <p:spPr/>
        <p:txBody>
          <a:bodyPr/>
          <a:lstStyle/>
          <a:p>
            <a:r>
              <a:rPr lang="en-US" dirty="0"/>
              <a:t>Verbal IQ</a:t>
            </a:r>
          </a:p>
          <a:p>
            <a:r>
              <a:rPr lang="en-US" dirty="0"/>
              <a:t>Performance IQ</a:t>
            </a:r>
          </a:p>
          <a:p>
            <a:r>
              <a:rPr lang="en-US" dirty="0"/>
              <a:t>Spatial reasoning</a:t>
            </a:r>
          </a:p>
          <a:p>
            <a:r>
              <a:rPr lang="en-US" dirty="0"/>
              <a:t>Fluid intelligence</a:t>
            </a:r>
          </a:p>
          <a:p>
            <a:r>
              <a:rPr lang="en-US" dirty="0"/>
              <a:t>Crystallized intelligence</a:t>
            </a:r>
          </a:p>
        </p:txBody>
      </p:sp>
      <p:pic>
        <p:nvPicPr>
          <p:cNvPr id="6" name="Content Placeholder 5">
            <a:extLst>
              <a:ext uri="{FF2B5EF4-FFF2-40B4-BE49-F238E27FC236}">
                <a16:creationId xmlns:a16="http://schemas.microsoft.com/office/drawing/2014/main" id="{4FEF412C-86E7-C94E-972C-73645F45064E}"/>
              </a:ext>
            </a:extLst>
          </p:cNvPr>
          <p:cNvPicPr>
            <a:picLocks noGrp="1" noChangeAspect="1"/>
          </p:cNvPicPr>
          <p:nvPr>
            <p:ph sz="half" idx="2"/>
          </p:nvPr>
        </p:nvPicPr>
        <p:blipFill>
          <a:blip r:embed="rId2"/>
          <a:stretch>
            <a:fillRect/>
          </a:stretch>
        </p:blipFill>
        <p:spPr>
          <a:xfrm>
            <a:off x="5035138" y="1726514"/>
            <a:ext cx="6923559" cy="3451128"/>
          </a:xfrm>
          <a:prstGeom prst="rect">
            <a:avLst/>
          </a:prstGeom>
          <a:ln>
            <a:noFill/>
          </a:ln>
        </p:spPr>
      </p:pic>
      <p:sp>
        <p:nvSpPr>
          <p:cNvPr id="7" name="TextBox 6">
            <a:extLst>
              <a:ext uri="{FF2B5EF4-FFF2-40B4-BE49-F238E27FC236}">
                <a16:creationId xmlns:a16="http://schemas.microsoft.com/office/drawing/2014/main" id="{D0EC8170-0360-1D47-80C7-AF4E25C9DEF8}"/>
              </a:ext>
            </a:extLst>
          </p:cNvPr>
          <p:cNvSpPr txBox="1"/>
          <p:nvPr/>
        </p:nvSpPr>
        <p:spPr>
          <a:xfrm>
            <a:off x="7651974" y="5277192"/>
            <a:ext cx="1689886" cy="400110"/>
          </a:xfrm>
          <a:prstGeom prst="rect">
            <a:avLst/>
          </a:prstGeom>
          <a:noFill/>
        </p:spPr>
        <p:txBody>
          <a:bodyPr wrap="none" rtlCol="0">
            <a:spAutoFit/>
          </a:bodyPr>
          <a:lstStyle/>
          <a:p>
            <a:r>
              <a:rPr lang="en-US" sz="2000" dirty="0"/>
              <a:t>WISC-V (2015)</a:t>
            </a:r>
          </a:p>
        </p:txBody>
      </p:sp>
    </p:spTree>
    <p:extLst>
      <p:ext uri="{BB962C8B-B14F-4D97-AF65-F5344CB8AC3E}">
        <p14:creationId xmlns:p14="http://schemas.microsoft.com/office/powerpoint/2010/main" val="1590293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WISC (original version)</a:t>
            </a:r>
          </a:p>
        </p:txBody>
      </p:sp>
      <p:sp>
        <p:nvSpPr>
          <p:cNvPr id="3" name="Content Placeholder 2"/>
          <p:cNvSpPr>
            <a:spLocks noGrp="1"/>
          </p:cNvSpPr>
          <p:nvPr>
            <p:ph idx="1"/>
          </p:nvPr>
        </p:nvSpPr>
        <p:spPr/>
        <p:txBody>
          <a:bodyPr>
            <a:normAutofit lnSpcReduction="10000"/>
          </a:bodyPr>
          <a:lstStyle/>
          <a:p>
            <a:r>
              <a:rPr lang="en-US" sz="2800" dirty="0"/>
              <a:t>Verbal section</a:t>
            </a:r>
          </a:p>
          <a:p>
            <a:pPr lvl="1"/>
            <a:r>
              <a:rPr lang="en-US" sz="2400" i="1" dirty="0"/>
              <a:t>Information</a:t>
            </a:r>
            <a:r>
              <a:rPr lang="en-US" sz="2400" dirty="0"/>
              <a:t> (What is the capital of Russia?  What is steam made of?  What is pepper?)</a:t>
            </a:r>
          </a:p>
          <a:p>
            <a:pPr lvl="1"/>
            <a:r>
              <a:rPr lang="en-US" sz="2400" i="1" dirty="0"/>
              <a:t>Vocabulary</a:t>
            </a:r>
            <a:r>
              <a:rPr lang="en-US" sz="2400" dirty="0"/>
              <a:t> (What is a treaty? What does “articulate” mean?)</a:t>
            </a:r>
          </a:p>
          <a:p>
            <a:pPr lvl="1"/>
            <a:r>
              <a:rPr lang="en-US" sz="2400" i="1" dirty="0"/>
              <a:t>Similarities</a:t>
            </a:r>
            <a:r>
              <a:rPr lang="en-US" sz="2400" dirty="0"/>
              <a:t> (How are a mountain and a river alike?  How are a bird and an airplane alike?)</a:t>
            </a:r>
          </a:p>
          <a:p>
            <a:pPr lvl="1"/>
            <a:r>
              <a:rPr lang="en-US" sz="2400" i="1" dirty="0"/>
              <a:t>Arithmetic</a:t>
            </a:r>
            <a:r>
              <a:rPr lang="en-US" sz="2400" dirty="0"/>
              <a:t> (If 4 friends divided 48 cookies equally, how many did each one get?  If a train travels 60 mph, how long will it take the train to travel 180 miles?)</a:t>
            </a:r>
          </a:p>
          <a:p>
            <a:pPr lvl="1"/>
            <a:r>
              <a:rPr lang="en-US" sz="2400" i="1" dirty="0"/>
              <a:t>Comprehension</a:t>
            </a:r>
            <a:r>
              <a:rPr lang="en-US" sz="2400" dirty="0"/>
              <a:t> (Why do we have jails?  What is the advantage of keeping money in a bank?)</a:t>
            </a:r>
          </a:p>
          <a:p>
            <a:pPr lvl="1"/>
            <a:r>
              <a:rPr lang="en-US" sz="2400" i="1" dirty="0"/>
              <a:t>Digit span</a:t>
            </a:r>
            <a:r>
              <a:rPr lang="en-US" sz="2400" dirty="0"/>
              <a:t> (Repeat these numbers in order: 5, 3, 7, 4, 9.)</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WISC (original version)</a:t>
            </a:r>
          </a:p>
        </p:txBody>
      </p:sp>
      <p:sp>
        <p:nvSpPr>
          <p:cNvPr id="3" name="Content Placeholder 2"/>
          <p:cNvSpPr>
            <a:spLocks noGrp="1"/>
          </p:cNvSpPr>
          <p:nvPr>
            <p:ph idx="1"/>
          </p:nvPr>
        </p:nvSpPr>
        <p:spPr/>
        <p:txBody>
          <a:bodyPr>
            <a:normAutofit/>
          </a:bodyPr>
          <a:lstStyle/>
          <a:p>
            <a:r>
              <a:rPr lang="en-US" sz="2800" dirty="0"/>
              <a:t>Performance section</a:t>
            </a:r>
          </a:p>
          <a:p>
            <a:pPr lvl="1"/>
            <a:r>
              <a:rPr lang="en-US" sz="2400" i="1" dirty="0"/>
              <a:t>Picture completion (</a:t>
            </a:r>
            <a:r>
              <a:rPr lang="en-US" sz="2400" dirty="0"/>
              <a:t>a clock without a 7, a car without wheels)</a:t>
            </a:r>
          </a:p>
          <a:p>
            <a:pPr lvl="1"/>
            <a:r>
              <a:rPr lang="en-US" sz="2400" i="1" dirty="0"/>
              <a:t>Picture arrangement </a:t>
            </a:r>
            <a:r>
              <a:rPr lang="en-US" sz="2400" dirty="0"/>
              <a:t>(arrange cartoon frames to tell a story)</a:t>
            </a:r>
          </a:p>
          <a:p>
            <a:pPr lvl="1"/>
            <a:r>
              <a:rPr lang="en-US" sz="2400" i="1" dirty="0"/>
              <a:t>Block design</a:t>
            </a:r>
          </a:p>
          <a:p>
            <a:pPr lvl="1"/>
            <a:r>
              <a:rPr lang="en-US" sz="2400" i="1" dirty="0"/>
              <a:t>Object assembly </a:t>
            </a:r>
            <a:r>
              <a:rPr lang="en-US" sz="2400" dirty="0"/>
              <a:t>(puzzle pieces form a common object, such as a horse or car)</a:t>
            </a:r>
          </a:p>
          <a:p>
            <a:pPr lvl="1"/>
            <a:r>
              <a:rPr lang="en-US" sz="2400" i="1" dirty="0"/>
              <a:t>Coding</a:t>
            </a:r>
            <a:r>
              <a:rPr lang="en-US" sz="2400" dirty="0"/>
              <a:t> (children write simple numerical codes such as “plus” signs under various geometric shapes)</a:t>
            </a:r>
          </a:p>
          <a:p>
            <a:pPr lvl="1"/>
            <a:r>
              <a:rPr lang="en-US" sz="2400" i="1" dirty="0"/>
              <a:t>Mazes</a:t>
            </a:r>
            <a:endParaRPr lang="en-US" i="1"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8B5C0-02AD-C549-928B-EC09FBFF1677}"/>
              </a:ext>
            </a:extLst>
          </p:cNvPr>
          <p:cNvSpPr>
            <a:spLocks noGrp="1"/>
          </p:cNvSpPr>
          <p:nvPr>
            <p:ph type="title"/>
          </p:nvPr>
        </p:nvSpPr>
        <p:spPr/>
        <p:txBody>
          <a:bodyPr/>
          <a:lstStyle/>
          <a:p>
            <a:r>
              <a:rPr lang="en-US" dirty="0"/>
              <a:t>WISC Picture Completion</a:t>
            </a:r>
          </a:p>
        </p:txBody>
      </p:sp>
      <p:pic>
        <p:nvPicPr>
          <p:cNvPr id="4" name="Content Placeholder 3">
            <a:extLst>
              <a:ext uri="{FF2B5EF4-FFF2-40B4-BE49-F238E27FC236}">
                <a16:creationId xmlns:a16="http://schemas.microsoft.com/office/drawing/2014/main" id="{11AEB80F-71B9-8947-996A-EA1063D66FFE}"/>
              </a:ext>
            </a:extLst>
          </p:cNvPr>
          <p:cNvPicPr>
            <a:picLocks noGrp="1" noChangeAspect="1"/>
          </p:cNvPicPr>
          <p:nvPr>
            <p:ph idx="1"/>
          </p:nvPr>
        </p:nvPicPr>
        <p:blipFill>
          <a:blip r:embed="rId2"/>
          <a:stretch>
            <a:fillRect/>
          </a:stretch>
        </p:blipFill>
        <p:spPr>
          <a:xfrm>
            <a:off x="4017819" y="1338691"/>
            <a:ext cx="4132613" cy="5355986"/>
          </a:xfrm>
          <a:prstGeom prst="rect">
            <a:avLst/>
          </a:prstGeom>
        </p:spPr>
      </p:pic>
    </p:spTree>
    <p:extLst>
      <p:ext uri="{BB962C8B-B14F-4D97-AF65-F5344CB8AC3E}">
        <p14:creationId xmlns:p14="http://schemas.microsoft.com/office/powerpoint/2010/main" val="2063523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4684D-065C-1441-8226-8D37DD1E9E85}"/>
              </a:ext>
            </a:extLst>
          </p:cNvPr>
          <p:cNvSpPr>
            <a:spLocks noGrp="1"/>
          </p:cNvSpPr>
          <p:nvPr>
            <p:ph type="title"/>
          </p:nvPr>
        </p:nvSpPr>
        <p:spPr/>
        <p:txBody>
          <a:bodyPr/>
          <a:lstStyle/>
          <a:p>
            <a:r>
              <a:rPr lang="en-US" dirty="0"/>
              <a:t>WISC Picture Arrangement</a:t>
            </a:r>
          </a:p>
        </p:txBody>
      </p:sp>
      <p:pic>
        <p:nvPicPr>
          <p:cNvPr id="4" name="Content Placeholder 3">
            <a:extLst>
              <a:ext uri="{FF2B5EF4-FFF2-40B4-BE49-F238E27FC236}">
                <a16:creationId xmlns:a16="http://schemas.microsoft.com/office/drawing/2014/main" id="{6BF66899-23D5-AC48-92C3-FCD7BE6C049F}"/>
              </a:ext>
            </a:extLst>
          </p:cNvPr>
          <p:cNvPicPr>
            <a:picLocks noGrp="1" noChangeAspect="1"/>
          </p:cNvPicPr>
          <p:nvPr>
            <p:ph idx="1"/>
          </p:nvPr>
        </p:nvPicPr>
        <p:blipFill>
          <a:blip r:embed="rId2"/>
          <a:stretch>
            <a:fillRect/>
          </a:stretch>
        </p:blipFill>
        <p:spPr>
          <a:xfrm>
            <a:off x="2303463" y="2006930"/>
            <a:ext cx="7585075" cy="2621021"/>
          </a:xfrm>
          <a:prstGeom prst="rect">
            <a:avLst/>
          </a:prstGeom>
        </p:spPr>
      </p:pic>
    </p:spTree>
    <p:extLst>
      <p:ext uri="{BB962C8B-B14F-4D97-AF65-F5344CB8AC3E}">
        <p14:creationId xmlns:p14="http://schemas.microsoft.com/office/powerpoint/2010/main" val="1290507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WISC Block Design</a:t>
            </a:r>
          </a:p>
        </p:txBody>
      </p:sp>
      <p:pic>
        <p:nvPicPr>
          <p:cNvPr id="4" name="Content Placeholder 3" descr="WISC block design.jpg"/>
          <p:cNvPicPr>
            <a:picLocks noGrp="1" noChangeAspect="1"/>
          </p:cNvPicPr>
          <p:nvPr>
            <p:ph idx="1"/>
          </p:nvPr>
        </p:nvPicPr>
        <p:blipFill>
          <a:blip r:embed="rId2"/>
          <a:stretch>
            <a:fillRect/>
          </a:stretch>
        </p:blipFill>
        <p:spPr>
          <a:xfrm>
            <a:off x="4682837" y="1504761"/>
            <a:ext cx="2648197" cy="4947947"/>
          </a:xfr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7ED7A-864E-D74E-8B5B-B864FD331B68}"/>
              </a:ext>
            </a:extLst>
          </p:cNvPr>
          <p:cNvSpPr>
            <a:spLocks noGrp="1"/>
          </p:cNvSpPr>
          <p:nvPr>
            <p:ph type="title"/>
          </p:nvPr>
        </p:nvSpPr>
        <p:spPr/>
        <p:txBody>
          <a:bodyPr/>
          <a:lstStyle/>
          <a:p>
            <a:r>
              <a:rPr lang="en-US" dirty="0"/>
              <a:t>WISC Object Assembly</a:t>
            </a:r>
          </a:p>
        </p:txBody>
      </p:sp>
      <p:pic>
        <p:nvPicPr>
          <p:cNvPr id="4" name="Content Placeholder 3">
            <a:extLst>
              <a:ext uri="{FF2B5EF4-FFF2-40B4-BE49-F238E27FC236}">
                <a16:creationId xmlns:a16="http://schemas.microsoft.com/office/drawing/2014/main" id="{312DDB04-75CE-9040-90E7-CECF5399C2CB}"/>
              </a:ext>
            </a:extLst>
          </p:cNvPr>
          <p:cNvPicPr>
            <a:picLocks noGrp="1" noChangeAspect="1"/>
          </p:cNvPicPr>
          <p:nvPr>
            <p:ph idx="1"/>
          </p:nvPr>
        </p:nvPicPr>
        <p:blipFill>
          <a:blip r:embed="rId2"/>
          <a:stretch>
            <a:fillRect/>
          </a:stretch>
        </p:blipFill>
        <p:spPr>
          <a:xfrm>
            <a:off x="3348842" y="1690689"/>
            <a:ext cx="5104918" cy="5002820"/>
          </a:xfrm>
          <a:prstGeom prst="rect">
            <a:avLst/>
          </a:prstGeom>
        </p:spPr>
      </p:pic>
    </p:spTree>
    <p:extLst>
      <p:ext uri="{BB962C8B-B14F-4D97-AF65-F5344CB8AC3E}">
        <p14:creationId xmlns:p14="http://schemas.microsoft.com/office/powerpoint/2010/main" val="1751365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8E44-156A-8B40-AB2D-0138DC0AF235}"/>
              </a:ext>
            </a:extLst>
          </p:cNvPr>
          <p:cNvSpPr>
            <a:spLocks noGrp="1"/>
          </p:cNvSpPr>
          <p:nvPr>
            <p:ph type="title"/>
          </p:nvPr>
        </p:nvSpPr>
        <p:spPr/>
        <p:txBody>
          <a:bodyPr/>
          <a:lstStyle/>
          <a:p>
            <a:r>
              <a:rPr lang="en-US" dirty="0"/>
              <a:t>Thinking, Language, and Intelligence</a:t>
            </a:r>
          </a:p>
        </p:txBody>
      </p:sp>
      <p:sp>
        <p:nvSpPr>
          <p:cNvPr id="3" name="Content Placeholder 2">
            <a:extLst>
              <a:ext uri="{FF2B5EF4-FFF2-40B4-BE49-F238E27FC236}">
                <a16:creationId xmlns:a16="http://schemas.microsoft.com/office/drawing/2014/main" id="{57068AAB-D077-2C41-912E-6FE5875589D4}"/>
              </a:ext>
            </a:extLst>
          </p:cNvPr>
          <p:cNvSpPr>
            <a:spLocks noGrp="1"/>
          </p:cNvSpPr>
          <p:nvPr>
            <p:ph idx="1"/>
          </p:nvPr>
        </p:nvSpPr>
        <p:spPr/>
        <p:txBody>
          <a:bodyPr/>
          <a:lstStyle/>
          <a:p>
            <a:r>
              <a:rPr lang="en-US" dirty="0"/>
              <a:t>Cognitive Psychology</a:t>
            </a:r>
          </a:p>
          <a:p>
            <a:r>
              <a:rPr lang="en-US" dirty="0"/>
              <a:t>Thinking</a:t>
            </a:r>
          </a:p>
          <a:p>
            <a:r>
              <a:rPr lang="en-US" dirty="0"/>
              <a:t>Language</a:t>
            </a:r>
          </a:p>
          <a:p>
            <a:r>
              <a:rPr lang="en-US" dirty="0"/>
              <a:t>Intelligence</a:t>
            </a:r>
          </a:p>
        </p:txBody>
      </p:sp>
    </p:spTree>
    <p:extLst>
      <p:ext uri="{BB962C8B-B14F-4D97-AF65-F5344CB8AC3E}">
        <p14:creationId xmlns:p14="http://schemas.microsoft.com/office/powerpoint/2010/main" val="1720086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WISC Mazes</a:t>
            </a:r>
          </a:p>
        </p:txBody>
      </p:sp>
      <p:pic>
        <p:nvPicPr>
          <p:cNvPr id="4" name="Content Placeholder 3" descr="WISC-like Maze.gif"/>
          <p:cNvPicPr>
            <a:picLocks noGrp="1" noChangeAspect="1"/>
          </p:cNvPicPr>
          <p:nvPr>
            <p:ph idx="1"/>
          </p:nvPr>
        </p:nvPicPr>
        <p:blipFill>
          <a:blip r:embed="rId2"/>
          <a:stretch>
            <a:fillRect/>
          </a:stretch>
        </p:blipFill>
        <p:spPr>
          <a:xfrm>
            <a:off x="4318000" y="2147094"/>
            <a:ext cx="3556000" cy="3708400"/>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32E31-4A34-5944-88B9-A5F9B574DCA1}"/>
              </a:ext>
            </a:extLst>
          </p:cNvPr>
          <p:cNvSpPr>
            <a:spLocks noGrp="1"/>
          </p:cNvSpPr>
          <p:nvPr>
            <p:ph type="title"/>
          </p:nvPr>
        </p:nvSpPr>
        <p:spPr>
          <a:xfrm>
            <a:off x="665018" y="982644"/>
            <a:ext cx="10723418" cy="1325563"/>
          </a:xfrm>
        </p:spPr>
        <p:txBody>
          <a:bodyPr>
            <a:noAutofit/>
          </a:bodyPr>
          <a:lstStyle/>
          <a:p>
            <a:r>
              <a:rPr lang="en-US" sz="3200" dirty="0"/>
              <a:t>As a school psychologist, you discover that 6-year-old Lev, who comes from an impoverished background and doesn’t speak English at home, has a verbal IQ of 90 and a performance IQ of 130.  What should you do, based on your knowledge of IQ tests?</a:t>
            </a:r>
          </a:p>
        </p:txBody>
      </p:sp>
      <p:sp>
        <p:nvSpPr>
          <p:cNvPr id="3" name="Content Placeholder 2">
            <a:extLst>
              <a:ext uri="{FF2B5EF4-FFF2-40B4-BE49-F238E27FC236}">
                <a16:creationId xmlns:a16="http://schemas.microsoft.com/office/drawing/2014/main" id="{723F2E22-E668-B64F-8E43-BB563847B380}"/>
              </a:ext>
            </a:extLst>
          </p:cNvPr>
          <p:cNvSpPr>
            <a:spLocks noGrp="1"/>
          </p:cNvSpPr>
          <p:nvPr>
            <p:ph idx="1"/>
          </p:nvPr>
        </p:nvSpPr>
        <p:spPr>
          <a:xfrm>
            <a:off x="775112" y="2877973"/>
            <a:ext cx="7886700" cy="3790023"/>
          </a:xfrm>
        </p:spPr>
        <p:txBody>
          <a:bodyPr/>
          <a:lstStyle/>
          <a:p>
            <a:pPr marL="457200" indent="-457200">
              <a:buAutoNum type="alphaLcPeriod"/>
            </a:pPr>
            <a:r>
              <a:rPr lang="en-US" sz="2800" dirty="0"/>
              <a:t>Recommend Lev for a classroom of slow learners.</a:t>
            </a:r>
          </a:p>
          <a:p>
            <a:pPr marL="457200" indent="-457200">
              <a:buAutoNum type="alphaLcPeriod"/>
            </a:pPr>
            <a:r>
              <a:rPr lang="en-US" sz="2800" dirty="0"/>
              <a:t>Evaluate Lev’s English language skills.</a:t>
            </a:r>
          </a:p>
          <a:p>
            <a:pPr marL="457200" indent="-457200">
              <a:buAutoNum type="alphaLcPeriod"/>
            </a:pPr>
            <a:r>
              <a:rPr lang="en-US" sz="2800" dirty="0"/>
              <a:t>Evaluate Lev for a possible learning disability.</a:t>
            </a:r>
          </a:p>
          <a:p>
            <a:pPr marL="457200" indent="-457200">
              <a:buAutoNum type="alphaLcPeriod"/>
            </a:pPr>
            <a:r>
              <a:rPr lang="en-US" sz="2800" dirty="0"/>
              <a:t>B and C</a:t>
            </a:r>
          </a:p>
          <a:p>
            <a:pPr marL="457200" indent="-457200">
              <a:buAutoNum type="alphaLcPeriod"/>
            </a:pPr>
            <a:r>
              <a:rPr lang="en-US" sz="2800" dirty="0"/>
              <a:t>All of the above.</a:t>
            </a:r>
          </a:p>
          <a:p>
            <a:pPr marL="457200" indent="-457200">
              <a:buAutoNum type="alphaLcPeriod"/>
            </a:pPr>
            <a:endParaRPr lang="en-US" dirty="0"/>
          </a:p>
          <a:p>
            <a:pPr marL="457200" indent="-457200">
              <a:buAutoNum type="alphaLcPeriod"/>
            </a:pPr>
            <a:endParaRPr lang="en-US" dirty="0"/>
          </a:p>
        </p:txBody>
      </p:sp>
    </p:spTree>
    <p:extLst>
      <p:ext uri="{BB962C8B-B14F-4D97-AF65-F5344CB8AC3E}">
        <p14:creationId xmlns:p14="http://schemas.microsoft.com/office/powerpoint/2010/main" val="2630403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32E31-4A34-5944-88B9-A5F9B574DCA1}"/>
              </a:ext>
            </a:extLst>
          </p:cNvPr>
          <p:cNvSpPr>
            <a:spLocks noGrp="1"/>
          </p:cNvSpPr>
          <p:nvPr>
            <p:ph type="title"/>
          </p:nvPr>
        </p:nvSpPr>
        <p:spPr>
          <a:xfrm>
            <a:off x="665018" y="982644"/>
            <a:ext cx="10723418" cy="1325563"/>
          </a:xfrm>
        </p:spPr>
        <p:txBody>
          <a:bodyPr>
            <a:noAutofit/>
          </a:bodyPr>
          <a:lstStyle/>
          <a:p>
            <a:r>
              <a:rPr lang="en-US" sz="3200" dirty="0"/>
              <a:t>As a school psychologist, you discover that 6-year-old Lev, who comes from an impoverished background and doesn’t speak English at home, has a verbal IQ of 90 and a performance IQ of 130.  What should you do, based on your knowledge of IQ tests?</a:t>
            </a:r>
          </a:p>
        </p:txBody>
      </p:sp>
      <p:sp>
        <p:nvSpPr>
          <p:cNvPr id="3" name="Content Placeholder 2">
            <a:extLst>
              <a:ext uri="{FF2B5EF4-FFF2-40B4-BE49-F238E27FC236}">
                <a16:creationId xmlns:a16="http://schemas.microsoft.com/office/drawing/2014/main" id="{723F2E22-E668-B64F-8E43-BB563847B380}"/>
              </a:ext>
            </a:extLst>
          </p:cNvPr>
          <p:cNvSpPr>
            <a:spLocks noGrp="1"/>
          </p:cNvSpPr>
          <p:nvPr>
            <p:ph idx="1"/>
          </p:nvPr>
        </p:nvSpPr>
        <p:spPr>
          <a:xfrm>
            <a:off x="775112" y="2877973"/>
            <a:ext cx="7886700" cy="3790023"/>
          </a:xfrm>
        </p:spPr>
        <p:txBody>
          <a:bodyPr/>
          <a:lstStyle/>
          <a:p>
            <a:pPr marL="457200" indent="-457200">
              <a:buAutoNum type="alphaLcPeriod"/>
            </a:pPr>
            <a:r>
              <a:rPr lang="en-US" sz="2800" dirty="0"/>
              <a:t>Recommend Lev for a classroom of slow learners.</a:t>
            </a:r>
          </a:p>
          <a:p>
            <a:pPr marL="457200" indent="-457200">
              <a:buAutoNum type="alphaLcPeriod"/>
            </a:pPr>
            <a:r>
              <a:rPr lang="en-US" sz="2800" dirty="0"/>
              <a:t>Evaluate Lev’s English language skills.</a:t>
            </a:r>
          </a:p>
          <a:p>
            <a:pPr marL="457200" indent="-457200">
              <a:buAutoNum type="alphaLcPeriod"/>
            </a:pPr>
            <a:r>
              <a:rPr lang="en-US" sz="2800" dirty="0"/>
              <a:t>Evaluate Lev for a possible learning disability.</a:t>
            </a:r>
          </a:p>
          <a:p>
            <a:pPr marL="457200" indent="-457200">
              <a:buAutoNum type="alphaLcPeriod"/>
            </a:pPr>
            <a:r>
              <a:rPr lang="en-US" sz="2800" dirty="0">
                <a:solidFill>
                  <a:srgbClr val="FF0000"/>
                </a:solidFill>
              </a:rPr>
              <a:t>B and C</a:t>
            </a:r>
          </a:p>
          <a:p>
            <a:pPr marL="457200" indent="-457200">
              <a:buAutoNum type="alphaLcPeriod"/>
            </a:pPr>
            <a:r>
              <a:rPr lang="en-US" sz="2800" dirty="0"/>
              <a:t>All of the above.</a:t>
            </a:r>
          </a:p>
          <a:p>
            <a:pPr marL="457200" indent="-457200">
              <a:buAutoNum type="alphaLcPeriod"/>
            </a:pPr>
            <a:endParaRPr lang="en-US" dirty="0"/>
          </a:p>
          <a:p>
            <a:pPr marL="457200" indent="-457200">
              <a:buAutoNum type="alphaLcPeriod"/>
            </a:pPr>
            <a:endParaRPr lang="en-US" dirty="0"/>
          </a:p>
        </p:txBody>
      </p:sp>
    </p:spTree>
    <p:extLst>
      <p:ext uri="{BB962C8B-B14F-4D97-AF65-F5344CB8AC3E}">
        <p14:creationId xmlns:p14="http://schemas.microsoft.com/office/powerpoint/2010/main" val="22885556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Purpose and Limits of Intelligence Testing</a:t>
            </a:r>
          </a:p>
        </p:txBody>
      </p:sp>
      <p:sp>
        <p:nvSpPr>
          <p:cNvPr id="3" name="Content Placeholder 2"/>
          <p:cNvSpPr>
            <a:spLocks noGrp="1"/>
          </p:cNvSpPr>
          <p:nvPr>
            <p:ph idx="1"/>
          </p:nvPr>
        </p:nvSpPr>
        <p:spPr/>
        <p:txBody>
          <a:bodyPr>
            <a:normAutofit/>
          </a:bodyPr>
          <a:lstStyle/>
          <a:p>
            <a:r>
              <a:rPr lang="en-US" sz="2400" dirty="0"/>
              <a:t>IQ tests are useful for predicting whether children will have difficulty in school.</a:t>
            </a:r>
          </a:p>
          <a:p>
            <a:r>
              <a:rPr lang="en-US" sz="2400" dirty="0"/>
              <a:t>IQ tests are useful for diagnosing learning difficulties and designing treatment plans.</a:t>
            </a:r>
          </a:p>
          <a:p>
            <a:r>
              <a:rPr lang="en-US" sz="2400" dirty="0"/>
              <a:t>They are good, but far from perfect, predictors of economic and occupational success.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Purpose and Limits of Intelligence Testing</a:t>
            </a:r>
          </a:p>
        </p:txBody>
      </p:sp>
      <p:sp>
        <p:nvSpPr>
          <p:cNvPr id="3" name="Content Placeholder 2"/>
          <p:cNvSpPr>
            <a:spLocks noGrp="1"/>
          </p:cNvSpPr>
          <p:nvPr>
            <p:ph idx="1"/>
          </p:nvPr>
        </p:nvSpPr>
        <p:spPr/>
        <p:txBody>
          <a:bodyPr>
            <a:normAutofit/>
          </a:bodyPr>
          <a:lstStyle/>
          <a:p>
            <a:r>
              <a:rPr lang="en-US" sz="2400" dirty="0"/>
              <a:t>Intelligence and IQ are constructs, not actual “things” inside us.</a:t>
            </a:r>
          </a:p>
          <a:p>
            <a:r>
              <a:rPr lang="en-US" sz="2400" dirty="0"/>
              <a:t>IQ tests don’t measure a fixed genetic ability.</a:t>
            </a:r>
          </a:p>
          <a:p>
            <a:r>
              <a:rPr lang="en-US" sz="2400" dirty="0"/>
              <a:t>IQ scores reflect people’s environment and experiences as well as their aptitude.</a:t>
            </a:r>
          </a:p>
          <a:p>
            <a:r>
              <a:rPr lang="en-US" sz="2400" dirty="0"/>
              <a:t>IQ scores can and do change.</a:t>
            </a:r>
          </a:p>
          <a:p>
            <a:r>
              <a:rPr lang="en-US" sz="2400" dirty="0"/>
              <a:t>IQ scores don’t measure a person’s value to society.</a:t>
            </a:r>
          </a:p>
          <a:p>
            <a:r>
              <a:rPr lang="en-US" sz="2400" dirty="0"/>
              <a:t>IQ scores are not a valid way to infer genetic reasons for group differences.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FEDDD-8F5E-9A48-9288-4675C5619286}"/>
              </a:ext>
            </a:extLst>
          </p:cNvPr>
          <p:cNvSpPr>
            <a:spLocks noGrp="1"/>
          </p:cNvSpPr>
          <p:nvPr>
            <p:ph type="title"/>
          </p:nvPr>
        </p:nvSpPr>
        <p:spPr/>
        <p:txBody>
          <a:bodyPr/>
          <a:lstStyle/>
          <a:p>
            <a:r>
              <a:rPr lang="en-US" dirty="0"/>
              <a:t>Summary:  Intelligence and Intelligence Testing</a:t>
            </a:r>
          </a:p>
        </p:txBody>
      </p:sp>
      <p:sp>
        <p:nvSpPr>
          <p:cNvPr id="3" name="Content Placeholder 2">
            <a:extLst>
              <a:ext uri="{FF2B5EF4-FFF2-40B4-BE49-F238E27FC236}">
                <a16:creationId xmlns:a16="http://schemas.microsoft.com/office/drawing/2014/main" id="{19AF4887-8A5A-2D46-91C4-AE3EDB32A9BD}"/>
              </a:ext>
            </a:extLst>
          </p:cNvPr>
          <p:cNvSpPr>
            <a:spLocks noGrp="1"/>
          </p:cNvSpPr>
          <p:nvPr>
            <p:ph idx="1"/>
          </p:nvPr>
        </p:nvSpPr>
        <p:spPr>
          <a:xfrm>
            <a:off x="838200" y="1908753"/>
            <a:ext cx="10515600" cy="4351338"/>
          </a:xfrm>
        </p:spPr>
        <p:txBody>
          <a:bodyPr>
            <a:normAutofit lnSpcReduction="10000"/>
          </a:bodyPr>
          <a:lstStyle/>
          <a:p>
            <a:pPr marL="550926" indent="-514350"/>
            <a:r>
              <a:rPr lang="en-US" sz="2700" dirty="0"/>
              <a:t>What is intelligence?</a:t>
            </a:r>
          </a:p>
          <a:p>
            <a:pPr marL="852678" lvl="1" indent="-514350"/>
            <a:r>
              <a:rPr lang="en-US" dirty="0"/>
              <a:t>Definition</a:t>
            </a:r>
          </a:p>
          <a:p>
            <a:pPr marL="852678" lvl="1" indent="-514350"/>
            <a:r>
              <a:rPr lang="en-US" dirty="0"/>
              <a:t>Models of intelligence</a:t>
            </a:r>
          </a:p>
          <a:p>
            <a:pPr marL="852678" lvl="1" indent="-514350"/>
            <a:r>
              <a:rPr lang="en-US" dirty="0"/>
              <a:t>Nature and nurture</a:t>
            </a:r>
          </a:p>
          <a:p>
            <a:pPr marL="1309878" lvl="2" indent="-514350"/>
            <a:r>
              <a:rPr lang="en-US" dirty="0"/>
              <a:t>Evidence for each side</a:t>
            </a:r>
          </a:p>
          <a:p>
            <a:pPr marL="1309878" lvl="2" indent="-514350"/>
            <a:r>
              <a:rPr lang="en-US" dirty="0"/>
              <a:t>Group differences in performance/Discrimination and IQ</a:t>
            </a:r>
          </a:p>
          <a:p>
            <a:pPr marL="550926" indent="-514350"/>
            <a:r>
              <a:rPr lang="en-US" sz="2700" dirty="0"/>
              <a:t>Intelligence testing</a:t>
            </a:r>
          </a:p>
          <a:p>
            <a:pPr marL="852678" lvl="1" indent="-514350"/>
            <a:r>
              <a:rPr lang="en-US" dirty="0"/>
              <a:t>History of intelligence testing</a:t>
            </a:r>
          </a:p>
          <a:p>
            <a:pPr marL="852678" lvl="1" indent="-514350"/>
            <a:r>
              <a:rPr lang="en-US" dirty="0"/>
              <a:t>IQ definition</a:t>
            </a:r>
          </a:p>
          <a:p>
            <a:pPr marL="852678" lvl="1" indent="-514350"/>
            <a:r>
              <a:rPr lang="en-US" dirty="0"/>
              <a:t>Some intelligence tests</a:t>
            </a:r>
          </a:p>
          <a:p>
            <a:pPr marL="852678" lvl="1" indent="-514350"/>
            <a:r>
              <a:rPr lang="en-US" dirty="0"/>
              <a:t>Purpose and limits of intelligence testing</a:t>
            </a:r>
          </a:p>
          <a:p>
            <a:pPr marL="338328" lvl="1" indent="0">
              <a:buNone/>
            </a:pPr>
            <a:endParaRPr lang="en-US" dirty="0"/>
          </a:p>
        </p:txBody>
      </p:sp>
    </p:spTree>
    <p:extLst>
      <p:ext uri="{BB962C8B-B14F-4D97-AF65-F5344CB8AC3E}">
        <p14:creationId xmlns:p14="http://schemas.microsoft.com/office/powerpoint/2010/main" val="2666585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DD9C2-1241-0340-BA7F-752660B5FBF5}"/>
              </a:ext>
            </a:extLst>
          </p:cNvPr>
          <p:cNvSpPr>
            <a:spLocks noGrp="1"/>
          </p:cNvSpPr>
          <p:nvPr>
            <p:ph type="title"/>
          </p:nvPr>
        </p:nvSpPr>
        <p:spPr/>
        <p:txBody>
          <a:bodyPr/>
          <a:lstStyle/>
          <a:p>
            <a:r>
              <a:rPr lang="en-US" dirty="0"/>
              <a:t>Cognitive Psychology</a:t>
            </a:r>
          </a:p>
        </p:txBody>
      </p:sp>
      <p:sp>
        <p:nvSpPr>
          <p:cNvPr id="3" name="Content Placeholder 2">
            <a:extLst>
              <a:ext uri="{FF2B5EF4-FFF2-40B4-BE49-F238E27FC236}">
                <a16:creationId xmlns:a16="http://schemas.microsoft.com/office/drawing/2014/main" id="{5601101A-030C-2D47-B8F3-C07A5C7BEAB9}"/>
              </a:ext>
            </a:extLst>
          </p:cNvPr>
          <p:cNvSpPr>
            <a:spLocks noGrp="1"/>
          </p:cNvSpPr>
          <p:nvPr>
            <p:ph idx="1"/>
          </p:nvPr>
        </p:nvSpPr>
        <p:spPr/>
        <p:txBody>
          <a:bodyPr/>
          <a:lstStyle/>
          <a:p>
            <a:r>
              <a:rPr lang="en-US" dirty="0"/>
              <a:t>Focuses on thinking, reasoning, language, memory, etc. – all of which are mental processes</a:t>
            </a:r>
          </a:p>
          <a:p>
            <a:r>
              <a:rPr lang="en-US" dirty="0"/>
              <a:t>Uses scientific methods to study mental processes.</a:t>
            </a:r>
          </a:p>
          <a:p>
            <a:r>
              <a:rPr lang="en-US" dirty="0"/>
              <a:t>Led to “cognitive revolution” in the 1950s and 60s.</a:t>
            </a:r>
          </a:p>
        </p:txBody>
      </p:sp>
    </p:spTree>
    <p:extLst>
      <p:ext uri="{BB962C8B-B14F-4D97-AF65-F5344CB8AC3E}">
        <p14:creationId xmlns:p14="http://schemas.microsoft.com/office/powerpoint/2010/main" val="526030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F0030-1E61-2742-8A9F-20B4A99CC343}"/>
              </a:ext>
            </a:extLst>
          </p:cNvPr>
          <p:cNvSpPr>
            <a:spLocks noGrp="1"/>
          </p:cNvSpPr>
          <p:nvPr>
            <p:ph type="title"/>
          </p:nvPr>
        </p:nvSpPr>
        <p:spPr/>
        <p:txBody>
          <a:bodyPr/>
          <a:lstStyle/>
          <a:p>
            <a:r>
              <a:rPr lang="en-US" dirty="0"/>
              <a:t>Thinking (section 7.1; pp. 226 – 240)</a:t>
            </a:r>
          </a:p>
        </p:txBody>
      </p:sp>
      <p:sp>
        <p:nvSpPr>
          <p:cNvPr id="3" name="Content Placeholder 2">
            <a:extLst>
              <a:ext uri="{FF2B5EF4-FFF2-40B4-BE49-F238E27FC236}">
                <a16:creationId xmlns:a16="http://schemas.microsoft.com/office/drawing/2014/main" id="{15DCE7AC-8105-214A-A60E-B184D05C8949}"/>
              </a:ext>
            </a:extLst>
          </p:cNvPr>
          <p:cNvSpPr>
            <a:spLocks noGrp="1"/>
          </p:cNvSpPr>
          <p:nvPr>
            <p:ph idx="1"/>
          </p:nvPr>
        </p:nvSpPr>
        <p:spPr/>
        <p:txBody>
          <a:bodyPr/>
          <a:lstStyle/>
          <a:p>
            <a:r>
              <a:rPr lang="en-US" dirty="0"/>
              <a:t>Mental representation</a:t>
            </a:r>
          </a:p>
          <a:p>
            <a:r>
              <a:rPr lang="en-US" dirty="0"/>
              <a:t>Concepts</a:t>
            </a:r>
          </a:p>
          <a:p>
            <a:r>
              <a:rPr lang="en-US" dirty="0"/>
              <a:t>Problem-solving</a:t>
            </a:r>
          </a:p>
        </p:txBody>
      </p:sp>
    </p:spTree>
    <p:extLst>
      <p:ext uri="{BB962C8B-B14F-4D97-AF65-F5344CB8AC3E}">
        <p14:creationId xmlns:p14="http://schemas.microsoft.com/office/powerpoint/2010/main" val="3900948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FBF3C-49FB-9342-9C2B-D9F6B69D9FB3}"/>
              </a:ext>
            </a:extLst>
          </p:cNvPr>
          <p:cNvSpPr>
            <a:spLocks noGrp="1"/>
          </p:cNvSpPr>
          <p:nvPr>
            <p:ph type="title"/>
          </p:nvPr>
        </p:nvSpPr>
        <p:spPr/>
        <p:txBody>
          <a:bodyPr/>
          <a:lstStyle/>
          <a:p>
            <a:r>
              <a:rPr lang="en-US" dirty="0"/>
              <a:t>Language</a:t>
            </a:r>
          </a:p>
        </p:txBody>
      </p:sp>
      <p:sp>
        <p:nvSpPr>
          <p:cNvPr id="3" name="Content Placeholder 2"/>
          <p:cNvSpPr>
            <a:spLocks noGrp="1"/>
          </p:cNvSpPr>
          <p:nvPr>
            <p:ph idx="1"/>
          </p:nvPr>
        </p:nvSpPr>
        <p:spPr/>
        <p:txBody>
          <a:bodyPr>
            <a:normAutofit/>
          </a:bodyPr>
          <a:lstStyle/>
          <a:p>
            <a:r>
              <a:rPr lang="en-US" dirty="0"/>
              <a:t>Characteristics of language</a:t>
            </a:r>
          </a:p>
          <a:p>
            <a:r>
              <a:rPr lang="en-US" dirty="0"/>
              <a:t>Theories of language acquisition</a:t>
            </a:r>
          </a:p>
          <a:p>
            <a:r>
              <a:rPr lang="en-US" dirty="0"/>
              <a:t>Major language milestones in development</a:t>
            </a:r>
          </a:p>
          <a:p>
            <a:r>
              <a:rPr lang="en-US" dirty="0"/>
              <a:t>Critical periods and the case of Genie</a:t>
            </a:r>
          </a:p>
          <a:p>
            <a:pPr marL="0" indent="0">
              <a:buNone/>
            </a:pPr>
            <a:endParaRPr lang="en-US" dirty="0"/>
          </a:p>
          <a:p>
            <a:pPr lvl="1">
              <a:buNone/>
            </a:pPr>
            <a:endParaRPr lang="en-US" dirty="0"/>
          </a:p>
          <a:p>
            <a:pPr marL="342900" lvl="1" indent="0">
              <a:buNone/>
            </a:pPr>
            <a:endParaRPr lang="en-US" dirty="0"/>
          </a:p>
          <a:p>
            <a:pPr>
              <a:buNone/>
            </a:pPr>
            <a:endParaRPr lang="en-US" dirty="0"/>
          </a:p>
        </p:txBody>
      </p:sp>
      <p:pic>
        <p:nvPicPr>
          <p:cNvPr id="4" name="Picture 3" descr="mum and toddler talking on phones.jpg"/>
          <p:cNvPicPr>
            <a:picLocks noChangeAspect="1"/>
          </p:cNvPicPr>
          <p:nvPr/>
        </p:nvPicPr>
        <p:blipFill>
          <a:blip r:embed="rId3"/>
          <a:stretch>
            <a:fillRect/>
          </a:stretch>
        </p:blipFill>
        <p:spPr>
          <a:xfrm>
            <a:off x="7170468" y="4180114"/>
            <a:ext cx="4350467" cy="2589563"/>
          </a:xfrm>
          <a:prstGeom prst="rect">
            <a:avLst/>
          </a:prstGeom>
          <a:ln>
            <a:solidFill>
              <a:schemeClr val="tx1"/>
            </a:solidFill>
          </a:ln>
        </p:spPr>
      </p:pic>
    </p:spTree>
    <p:extLst>
      <p:ext uri="{BB962C8B-B14F-4D97-AF65-F5344CB8AC3E}">
        <p14:creationId xmlns:p14="http://schemas.microsoft.com/office/powerpoint/2010/main" val="31776604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12390</TotalTime>
  <Words>2916</Words>
  <Application>Microsoft Macintosh PowerPoint</Application>
  <PresentationFormat>Widescreen</PresentationFormat>
  <Paragraphs>357</Paragraphs>
  <Slides>65</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Calibri Light</vt:lpstr>
      <vt:lpstr>Wingdings</vt:lpstr>
      <vt:lpstr>Office Theme</vt:lpstr>
      <vt:lpstr>Thinking, Language, and Intelligence</vt:lpstr>
      <vt:lpstr>Overview:  Today’s class</vt:lpstr>
      <vt:lpstr>Office Hours</vt:lpstr>
      <vt:lpstr>Upcoming work</vt:lpstr>
      <vt:lpstr>Book groups</vt:lpstr>
      <vt:lpstr>Thinking, Language, and Intelligence</vt:lpstr>
      <vt:lpstr>Cognitive Psychology</vt:lpstr>
      <vt:lpstr>Thinking (section 7.1; pp. 226 – 240)</vt:lpstr>
      <vt:lpstr>Language</vt:lpstr>
      <vt:lpstr>Characteristics of Language</vt:lpstr>
      <vt:lpstr>Characteristics of Language</vt:lpstr>
      <vt:lpstr>Theories of Language Acquisition </vt:lpstr>
      <vt:lpstr>Theories of Language Acquisition </vt:lpstr>
      <vt:lpstr>Theories of Language Acquisition </vt:lpstr>
      <vt:lpstr>Language Milestones</vt:lpstr>
      <vt:lpstr>The Case of Genie</vt:lpstr>
      <vt:lpstr>Summary:  Language</vt:lpstr>
      <vt:lpstr>Intelligence and Intelligence Testing</vt:lpstr>
      <vt:lpstr>Your child’s teacher tells you that your child is very bright and is likely to do well at everything she tries.  Which theorist does your child’s teacher seem to agree with?</vt:lpstr>
      <vt:lpstr>Discuss in a small group</vt:lpstr>
      <vt:lpstr>Nature and Nurture (Biology and Environment)</vt:lpstr>
      <vt:lpstr>Twin Studies and Family Studies: Evidence for Genetic and Environmental Contributions to Intelligence/IQ (see p. 253 in textbook).</vt:lpstr>
      <vt:lpstr>Heritability Estimate</vt:lpstr>
      <vt:lpstr>Heritability</vt:lpstr>
      <vt:lpstr>Evidence for Environmental Contributions to Intelligence:  IQ Scores change over the course of development</vt:lpstr>
      <vt:lpstr>Evidence for Environmental Contributions to Intelligence/IQ: Risk Factors and Intelligence (Sameroff, 1993)</vt:lpstr>
      <vt:lpstr>Evidence for Environmental Contributions to Intelligence/IQ: The Flynn Effect (Flynn, 1999)</vt:lpstr>
      <vt:lpstr>Evidence for Environmental Contributions to Intelligence/IQ:  Exposure to pesticides among children in Mexico (Guillette et al., 1998)</vt:lpstr>
      <vt:lpstr>Evidence for Environmental Contributions to Intelligence/IQ: Discrimination and IQ (DeVos &amp; Wagatsuma, 1967)</vt:lpstr>
      <vt:lpstr>Evidence for Environmental Contributions to Intelligence/IQ: Discrimination and IQ (DeVos &amp; Wagatsuma, 1967)</vt:lpstr>
      <vt:lpstr>Discrimination and IQ (DeVos &amp; Wagatsuma, 1967)</vt:lpstr>
      <vt:lpstr>Evidence for Environmental Contributions to Intelligence/IQ: Discrimination and IQ (DeVos &amp; Wagatsuma, 1967; Ogbu, 1986)</vt:lpstr>
      <vt:lpstr>Heritability</vt:lpstr>
      <vt:lpstr>Which source of evidence most strongly supports the view that intelligence is shaped by the environment?</vt:lpstr>
      <vt:lpstr>Which source of evidence most strongly supports the view that intelligence is shaped by the environment?</vt:lpstr>
      <vt:lpstr>Intelligence and Intelligence Testing</vt:lpstr>
      <vt:lpstr>Intelligence tests – early history</vt:lpstr>
      <vt:lpstr>Intelligence tests – early history</vt:lpstr>
      <vt:lpstr>Intelligence tests – early history</vt:lpstr>
      <vt:lpstr>Intelligence tests – early history</vt:lpstr>
      <vt:lpstr>Intelligence and Intelligence Testing</vt:lpstr>
      <vt:lpstr>IQ Definition</vt:lpstr>
      <vt:lpstr>Stern’s formula for IQ</vt:lpstr>
      <vt:lpstr>Deviation IQ</vt:lpstr>
      <vt:lpstr>Deviation IQ</vt:lpstr>
      <vt:lpstr>Consider the case of 10-year-old Ellen, whose IQ score is 150.  Understood as deviation IQ, this score means that:</vt:lpstr>
      <vt:lpstr>Consider the case of 10-year-old Ellen, whose IQ score is 150.  Understood as deviation IQ, this score means that:</vt:lpstr>
      <vt:lpstr>Intelligence tests – early history</vt:lpstr>
      <vt:lpstr>Intelligence tests – early history</vt:lpstr>
      <vt:lpstr>Principles of Test Construction</vt:lpstr>
      <vt:lpstr>Stanford-Binet, 5th Edition (2003)</vt:lpstr>
      <vt:lpstr>Wechsler Intelligence Scales</vt:lpstr>
      <vt:lpstr>Terminology</vt:lpstr>
      <vt:lpstr>WISC (original version)</vt:lpstr>
      <vt:lpstr>WISC (original version)</vt:lpstr>
      <vt:lpstr>WISC Picture Completion</vt:lpstr>
      <vt:lpstr>WISC Picture Arrangement</vt:lpstr>
      <vt:lpstr>WISC Block Design</vt:lpstr>
      <vt:lpstr>WISC Object Assembly</vt:lpstr>
      <vt:lpstr>WISC Mazes</vt:lpstr>
      <vt:lpstr>As a school psychologist, you discover that 6-year-old Lev, who comes from an impoverished background and doesn’t speak English at home, has a verbal IQ of 90 and a performance IQ of 130.  What should you do, based on your knowledge of IQ tests?</vt:lpstr>
      <vt:lpstr>As a school psychologist, you discover that 6-year-old Lev, who comes from an impoverished background and doesn’t speak English at home, has a verbal IQ of 90 and a performance IQ of 130.  What should you do, based on your knowledge of IQ tests?</vt:lpstr>
      <vt:lpstr>Purpose and Limits of Intelligence Testing</vt:lpstr>
      <vt:lpstr>Purpose and Limits of Intelligence Testing</vt:lpstr>
      <vt:lpstr>Summary:  Intelligence and Intelligence Testing</vt:lpstr>
    </vt:vector>
  </TitlesOfParts>
  <Company>Gettysburg College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InTelligence and Intelligence Testing</dc:title>
  <dc:creator>Kathleen Cain</dc:creator>
  <cp:lastModifiedBy>Kathleen Cain</cp:lastModifiedBy>
  <cp:revision>81</cp:revision>
  <cp:lastPrinted>2010-03-23T20:34:58Z</cp:lastPrinted>
  <dcterms:created xsi:type="dcterms:W3CDTF">2010-11-10T16:47:22Z</dcterms:created>
  <dcterms:modified xsi:type="dcterms:W3CDTF">2025-02-24T21:53:49Z</dcterms:modified>
</cp:coreProperties>
</file>